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0" r:id="rId3"/>
  </p:sldMasterIdLst>
  <p:notesMasterIdLst>
    <p:notesMasterId r:id="rId7"/>
  </p:notesMasterIdLst>
  <p:handoutMasterIdLst>
    <p:handoutMasterId r:id="rId77"/>
  </p:handoutMasterIdLst>
  <p:sldIdLst>
    <p:sldId id="261" r:id="rId4"/>
    <p:sldId id="309" r:id="rId5"/>
    <p:sldId id="259" r:id="rId6"/>
    <p:sldId id="263" r:id="rId8"/>
    <p:sldId id="289" r:id="rId9"/>
    <p:sldId id="290" r:id="rId10"/>
    <p:sldId id="300" r:id="rId11"/>
    <p:sldId id="302" r:id="rId12"/>
    <p:sldId id="304" r:id="rId13"/>
    <p:sldId id="373" r:id="rId14"/>
    <p:sldId id="374" r:id="rId15"/>
    <p:sldId id="307" r:id="rId16"/>
    <p:sldId id="308" r:id="rId17"/>
    <p:sldId id="260" r:id="rId18"/>
    <p:sldId id="270" r:id="rId19"/>
    <p:sldId id="271" r:id="rId20"/>
    <p:sldId id="438" r:id="rId21"/>
    <p:sldId id="272" r:id="rId22"/>
    <p:sldId id="274" r:id="rId23"/>
    <p:sldId id="287" r:id="rId24"/>
    <p:sldId id="286" r:id="rId25"/>
    <p:sldId id="276" r:id="rId26"/>
    <p:sldId id="284" r:id="rId27"/>
    <p:sldId id="277" r:id="rId28"/>
    <p:sldId id="278" r:id="rId29"/>
    <p:sldId id="273" r:id="rId30"/>
    <p:sldId id="280" r:id="rId31"/>
    <p:sldId id="281" r:id="rId32"/>
    <p:sldId id="285" r:id="rId33"/>
    <p:sldId id="282" r:id="rId34"/>
    <p:sldId id="283" r:id="rId35"/>
    <p:sldId id="291" r:id="rId36"/>
    <p:sldId id="365" r:id="rId37"/>
    <p:sldId id="293" r:id="rId38"/>
    <p:sldId id="294" r:id="rId39"/>
    <p:sldId id="295" r:id="rId40"/>
    <p:sldId id="298" r:id="rId41"/>
    <p:sldId id="317" r:id="rId42"/>
    <p:sldId id="316" r:id="rId43"/>
    <p:sldId id="311" r:id="rId44"/>
    <p:sldId id="323" r:id="rId45"/>
    <p:sldId id="369" r:id="rId46"/>
    <p:sldId id="370" r:id="rId47"/>
    <p:sldId id="371" r:id="rId48"/>
    <p:sldId id="372" r:id="rId49"/>
    <p:sldId id="375" r:id="rId50"/>
    <p:sldId id="376"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389" r:id="rId64"/>
    <p:sldId id="390" r:id="rId65"/>
    <p:sldId id="391" r:id="rId66"/>
    <p:sldId id="392" r:id="rId67"/>
    <p:sldId id="393" r:id="rId68"/>
    <p:sldId id="394" r:id="rId69"/>
    <p:sldId id="395" r:id="rId70"/>
    <p:sldId id="396" r:id="rId71"/>
    <p:sldId id="397" r:id="rId72"/>
    <p:sldId id="398" r:id="rId73"/>
    <p:sldId id="399" r:id="rId74"/>
    <p:sldId id="400" r:id="rId75"/>
    <p:sldId id="262" r:id="rId76"/>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567B0"/>
    <a:srgbClr val="5C92CF"/>
    <a:srgbClr val="E0EFFF"/>
    <a:srgbClr val="2368AD"/>
    <a:srgbClr val="6694C8"/>
    <a:srgbClr val="E6E6E6"/>
    <a:srgbClr val="FFFFFF"/>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262" autoAdjust="0"/>
  </p:normalViewPr>
  <p:slideViewPr>
    <p:cSldViewPr snapToGrid="0">
      <p:cViewPr varScale="1">
        <p:scale>
          <a:sx n="85" d="100"/>
          <a:sy n="85" d="100"/>
        </p:scale>
        <p:origin x="82" y="72"/>
      </p:cViewPr>
      <p:guideLst/>
    </p:cSldViewPr>
  </p:slideViewPr>
  <p:notesTextViewPr>
    <p:cViewPr>
      <p:scale>
        <a:sx n="1" d="1"/>
        <a:sy n="1" d="1"/>
      </p:scale>
      <p:origin x="0" y="0"/>
    </p:cViewPr>
  </p:notesTextViewPr>
  <p:sorterViewPr>
    <p:cViewPr>
      <p:scale>
        <a:sx n="100" d="100"/>
        <a:sy n="100" d="100"/>
      </p:scale>
      <p:origin x="0" y="-442"/>
    </p:cViewPr>
  </p:sorterViewPr>
  <p:notesViewPr>
    <p:cSldViewPr snapToGrid="0">
      <p:cViewPr varScale="1">
        <p:scale>
          <a:sx n="95" d="100"/>
          <a:sy n="95" d="100"/>
        </p:scale>
        <p:origin x="3187"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2" Type="http://schemas.openxmlformats.org/officeDocument/2006/relationships/tags" Target="tags/tag3.xml"/><Relationship Id="rId81" Type="http://schemas.openxmlformats.org/officeDocument/2006/relationships/commentAuthors" Target="commentAuthors.xml"/><Relationship Id="rId80" Type="http://schemas.openxmlformats.org/officeDocument/2006/relationships/tableStyles" Target="tableStyles.xml"/><Relationship Id="rId8" Type="http://schemas.openxmlformats.org/officeDocument/2006/relationships/slide" Target="slides/slide4.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6F70EFA-F707-4BC2-8762-34FD0D1E1619}" type="doc">
      <dgm:prSet loTypeId="urn:microsoft.com/office/officeart/2005/8/layout/hList6" loCatId="list" qsTypeId="urn:microsoft.com/office/officeart/2005/8/quickstyle/simple2" qsCatId="simple" csTypeId="urn:microsoft.com/office/officeart/2005/8/colors/colorful5" csCatId="colorful" phldr="1"/>
      <dgm:spPr/>
      <dgm:t>
        <a:bodyPr/>
        <a:lstStyle/>
        <a:p>
          <a:endParaRPr lang="zh-CN" altLang="en-US"/>
        </a:p>
      </dgm:t>
    </dgm:pt>
    <dgm:pt modelId="{08371447-5CDC-496B-AD53-817E4651CC73}">
      <dgm:prSet phldrT="[文本]"/>
      <dgm:spPr/>
      <dgm:t>
        <a:bodyPr/>
        <a:lstStyle/>
        <a:p>
          <a:r>
            <a:rPr lang="zh-CN" altLang="en-US" dirty="0"/>
            <a:t>创意之星简介</a:t>
          </a:r>
        </a:p>
      </dgm:t>
    </dgm:pt>
    <dgm:pt modelId="{1B5EAEF9-FBDE-417C-BCD0-DD3AA3C77F8C}" cxnId="{31A6214A-34D8-4C49-9398-859337E3FFC9}" type="parTrans">
      <dgm:prSet/>
      <dgm:spPr/>
      <dgm:t>
        <a:bodyPr/>
        <a:lstStyle/>
        <a:p>
          <a:endParaRPr lang="zh-CN" altLang="en-US"/>
        </a:p>
      </dgm:t>
    </dgm:pt>
    <dgm:pt modelId="{D5673DA2-D790-4767-A88F-6C33CA72D4C2}" cxnId="{31A6214A-34D8-4C49-9398-859337E3FFC9}" type="sibTrans">
      <dgm:prSet/>
      <dgm:spPr/>
      <dgm:t>
        <a:bodyPr/>
        <a:lstStyle/>
        <a:p>
          <a:endParaRPr lang="zh-CN" altLang="en-US"/>
        </a:p>
      </dgm:t>
    </dgm:pt>
    <dgm:pt modelId="{DA933527-3FD2-4F20-BB2E-2A7A56DB5D4B}">
      <dgm:prSet phldrT="[文本]" custT="1"/>
      <dgm:spPr/>
      <dgm:t>
        <a:bodyPr/>
        <a:lstStyle/>
        <a:p>
          <a:pPr marL="0" lvl="0" indent="0" algn="ctr" defTabSz="933450">
            <a:lnSpc>
              <a:spcPct val="90000"/>
            </a:lnSpc>
            <a:spcBef>
              <a:spcPct val="0"/>
            </a:spcBef>
            <a:spcAft>
              <a:spcPct val="35000"/>
            </a:spcAft>
            <a:buNone/>
          </a:pPr>
          <a:r>
            <a:rPr lang="zh-CN" altLang="en-US" sz="2100" kern="1200">
              <a:latin typeface="Calibri" panose="020F0502020204030204"/>
              <a:ea typeface="宋体" panose="02010600030101010101" pitchFamily="2" charset="-122"/>
              <a:cs typeface="+mn-cs"/>
            </a:rPr>
            <a:t>平台特点</a:t>
          </a:r>
          <a:endParaRPr lang="zh-CN" altLang="en-US" sz="2100" kern="1200" dirty="0">
            <a:latin typeface="Calibri" panose="020F0502020204030204"/>
            <a:ea typeface="宋体" panose="02010600030101010101" pitchFamily="2" charset="-122"/>
            <a:cs typeface="+mn-cs"/>
          </a:endParaRPr>
        </a:p>
      </dgm:t>
    </dgm:pt>
    <dgm:pt modelId="{45B2B98F-6985-47B0-ADC7-1F257BF62FE3}" cxnId="{B68A735E-147D-4F55-9182-06505EF725A5}" type="parTrans">
      <dgm:prSet/>
      <dgm:spPr/>
      <dgm:t>
        <a:bodyPr/>
        <a:lstStyle/>
        <a:p>
          <a:endParaRPr lang="zh-CN" altLang="en-US"/>
        </a:p>
      </dgm:t>
    </dgm:pt>
    <dgm:pt modelId="{7A1F2A95-9F87-4558-A849-AD532820290E}" cxnId="{B68A735E-147D-4F55-9182-06505EF725A5}" type="sibTrans">
      <dgm:prSet/>
      <dgm:spPr/>
      <dgm:t>
        <a:bodyPr/>
        <a:lstStyle/>
        <a:p>
          <a:endParaRPr lang="zh-CN" altLang="en-US"/>
        </a:p>
      </dgm:t>
    </dgm:pt>
    <dgm:pt modelId="{8022CC53-F066-413E-898C-A4F5188C69F0}">
      <dgm:prSet phldrT="[文本]"/>
      <dgm:spPr/>
      <dgm:t>
        <a:bodyPr/>
        <a:lstStyle/>
        <a:p>
          <a:r>
            <a:rPr lang="zh-CN" altLang="en-US" dirty="0"/>
            <a:t>主要部件</a:t>
          </a:r>
        </a:p>
      </dgm:t>
    </dgm:pt>
    <dgm:pt modelId="{FB75CA2B-672A-45DA-A3D0-83C57E956E2A}" cxnId="{1FA60EA9-8C7B-45BC-AC75-E9DC0A83FF79}" type="parTrans">
      <dgm:prSet/>
      <dgm:spPr/>
      <dgm:t>
        <a:bodyPr/>
        <a:lstStyle/>
        <a:p>
          <a:endParaRPr lang="zh-CN" altLang="en-US"/>
        </a:p>
      </dgm:t>
    </dgm:pt>
    <dgm:pt modelId="{EBE2B2AB-2A1B-496A-90AB-F4B97E9F69C5}" cxnId="{1FA60EA9-8C7B-45BC-AC75-E9DC0A83FF79}" type="sibTrans">
      <dgm:prSet/>
      <dgm:spPr/>
      <dgm:t>
        <a:bodyPr/>
        <a:lstStyle/>
        <a:p>
          <a:endParaRPr lang="zh-CN" altLang="en-US"/>
        </a:p>
      </dgm:t>
    </dgm:pt>
    <dgm:pt modelId="{A43FDD19-9F99-4549-9A11-9B68661EA243}">
      <dgm:prSet phldrT="[文本]" custT="1"/>
      <dgm:spPr/>
      <dgm:t>
        <a:bodyPr/>
        <a:lstStyle/>
        <a:p>
          <a:r>
            <a:rPr lang="zh-CN" altLang="en-US" sz="2000" dirty="0"/>
            <a:t>课程设置示例</a:t>
          </a:r>
        </a:p>
      </dgm:t>
    </dgm:pt>
    <dgm:pt modelId="{7B407C97-B607-4730-B47E-69DE4B816876}" cxnId="{532B9781-8291-417F-BFA4-7684EB5F1B81}" type="parTrans">
      <dgm:prSet/>
      <dgm:spPr/>
      <dgm:t>
        <a:bodyPr/>
        <a:lstStyle/>
        <a:p>
          <a:endParaRPr lang="zh-CN" altLang="en-US"/>
        </a:p>
      </dgm:t>
    </dgm:pt>
    <dgm:pt modelId="{60DAC126-24C5-4CEA-AABF-B6D6DB66AF09}" cxnId="{532B9781-8291-417F-BFA4-7684EB5F1B81}" type="sibTrans">
      <dgm:prSet/>
      <dgm:spPr/>
      <dgm:t>
        <a:bodyPr/>
        <a:lstStyle/>
        <a:p>
          <a:endParaRPr lang="zh-CN" altLang="en-US"/>
        </a:p>
      </dgm:t>
    </dgm:pt>
    <dgm:pt modelId="{AB259650-67E3-4E11-92F4-8C4A7908CD0F}">
      <dgm:prSet phldrT="[文本]"/>
      <dgm:spPr/>
      <dgm:t>
        <a:bodyPr/>
        <a:lstStyle/>
        <a:p>
          <a:endParaRPr lang="zh-CN" altLang="en-US" sz="1600" dirty="0"/>
        </a:p>
      </dgm:t>
    </dgm:pt>
    <dgm:pt modelId="{3EFADEC7-B785-4317-BD9E-7B04F92F216C}" cxnId="{291EE8AF-7740-46FC-BBDF-B533CE7BD003}" type="parTrans">
      <dgm:prSet/>
      <dgm:spPr/>
      <dgm:t>
        <a:bodyPr/>
        <a:lstStyle/>
        <a:p>
          <a:endParaRPr lang="zh-CN" altLang="en-US"/>
        </a:p>
      </dgm:t>
    </dgm:pt>
    <dgm:pt modelId="{B49DABE1-B07C-48B3-9720-C0024DA005FE}" cxnId="{291EE8AF-7740-46FC-BBDF-B533CE7BD003}" type="sibTrans">
      <dgm:prSet/>
      <dgm:spPr/>
      <dgm:t>
        <a:bodyPr/>
        <a:lstStyle/>
        <a:p>
          <a:endParaRPr lang="zh-CN" altLang="en-US"/>
        </a:p>
      </dgm:t>
    </dgm:pt>
    <dgm:pt modelId="{821764C8-D08F-4993-BC37-BCD487C16D6F}">
      <dgm:prSet phldrT="[文本]"/>
      <dgm:spPr/>
      <dgm:t>
        <a:bodyPr/>
        <a:lstStyle/>
        <a:p>
          <a:r>
            <a:rPr lang="zh-CN" altLang="en-US" dirty="0"/>
            <a:t>配套资源</a:t>
          </a:r>
        </a:p>
      </dgm:t>
    </dgm:pt>
    <dgm:pt modelId="{3FD1A11C-E9DE-4F29-B9A2-2765AC84097C}" cxnId="{5CB9B548-449C-4702-9A12-AA77B7394043}" type="parTrans">
      <dgm:prSet/>
      <dgm:spPr/>
      <dgm:t>
        <a:bodyPr/>
        <a:lstStyle/>
        <a:p>
          <a:endParaRPr lang="zh-CN" altLang="en-US"/>
        </a:p>
      </dgm:t>
    </dgm:pt>
    <dgm:pt modelId="{7431983E-D8D6-4354-832F-14B289B5F92E}" cxnId="{5CB9B548-449C-4702-9A12-AA77B7394043}" type="sibTrans">
      <dgm:prSet/>
      <dgm:spPr/>
      <dgm:t>
        <a:bodyPr/>
        <a:lstStyle/>
        <a:p>
          <a:endParaRPr lang="zh-CN" altLang="en-US"/>
        </a:p>
      </dgm:t>
    </dgm:pt>
    <dgm:pt modelId="{BC7D1A3A-B8C8-4378-A069-3F4CBFC8F5FF}" type="pres">
      <dgm:prSet presAssocID="{26F70EFA-F707-4BC2-8762-34FD0D1E1619}" presName="Name0" presStyleCnt="0">
        <dgm:presLayoutVars>
          <dgm:dir/>
          <dgm:resizeHandles val="exact"/>
        </dgm:presLayoutVars>
      </dgm:prSet>
      <dgm:spPr/>
    </dgm:pt>
    <dgm:pt modelId="{DC2E9E38-EB6E-4A64-B0AC-69D4399D89DF}" type="pres">
      <dgm:prSet presAssocID="{08371447-5CDC-496B-AD53-817E4651CC73}" presName="node" presStyleLbl="node1" presStyleIdx="0" presStyleCnt="5">
        <dgm:presLayoutVars>
          <dgm:bulletEnabled val="1"/>
        </dgm:presLayoutVars>
      </dgm:prSet>
      <dgm:spPr/>
    </dgm:pt>
    <dgm:pt modelId="{6A365B33-AA95-4E07-BCB1-4299E081CF47}" type="pres">
      <dgm:prSet presAssocID="{D5673DA2-D790-4767-A88F-6C33CA72D4C2}" presName="sibTrans" presStyleCnt="0"/>
      <dgm:spPr/>
    </dgm:pt>
    <dgm:pt modelId="{66CFAC5B-A193-4AB1-81A0-D31475E1C4E4}" type="pres">
      <dgm:prSet presAssocID="{DA933527-3FD2-4F20-BB2E-2A7A56DB5D4B}" presName="node" presStyleLbl="node1" presStyleIdx="1" presStyleCnt="5" custLinFactNeighborX="-5123" custLinFactNeighborY="-2701">
        <dgm:presLayoutVars>
          <dgm:bulletEnabled val="1"/>
        </dgm:presLayoutVars>
      </dgm:prSet>
      <dgm:spPr/>
    </dgm:pt>
    <dgm:pt modelId="{0A984930-56FE-490B-884A-E1399ABD978D}" type="pres">
      <dgm:prSet presAssocID="{7A1F2A95-9F87-4558-A849-AD532820290E}" presName="sibTrans" presStyleCnt="0"/>
      <dgm:spPr/>
    </dgm:pt>
    <dgm:pt modelId="{D0E49DFC-312A-44C0-AE5D-9B08F9FC2E6C}" type="pres">
      <dgm:prSet presAssocID="{8022CC53-F066-413E-898C-A4F5188C69F0}" presName="node" presStyleLbl="node1" presStyleIdx="2" presStyleCnt="5">
        <dgm:presLayoutVars>
          <dgm:bulletEnabled val="1"/>
        </dgm:presLayoutVars>
      </dgm:prSet>
      <dgm:spPr/>
    </dgm:pt>
    <dgm:pt modelId="{72F88452-69BB-4D15-9F23-DAFA0CA1E5FE}" type="pres">
      <dgm:prSet presAssocID="{EBE2B2AB-2A1B-496A-90AB-F4B97E9F69C5}" presName="sibTrans" presStyleCnt="0"/>
      <dgm:spPr/>
    </dgm:pt>
    <dgm:pt modelId="{E675162B-ECCA-4496-8FD2-27B864D03BD8}" type="pres">
      <dgm:prSet presAssocID="{A43FDD19-9F99-4549-9A11-9B68661EA243}" presName="node" presStyleLbl="node1" presStyleIdx="3" presStyleCnt="5">
        <dgm:presLayoutVars>
          <dgm:bulletEnabled val="1"/>
        </dgm:presLayoutVars>
      </dgm:prSet>
      <dgm:spPr/>
    </dgm:pt>
    <dgm:pt modelId="{B04F525C-962B-4330-8A97-BEDB2CB81C34}" type="pres">
      <dgm:prSet presAssocID="{60DAC126-24C5-4CEA-AABF-B6D6DB66AF09}" presName="sibTrans" presStyleCnt="0"/>
      <dgm:spPr/>
    </dgm:pt>
    <dgm:pt modelId="{465F6616-0B66-4647-8BDB-6F0C29039EE7}" type="pres">
      <dgm:prSet presAssocID="{821764C8-D08F-4993-BC37-BCD487C16D6F}" presName="node" presStyleLbl="node1" presStyleIdx="4" presStyleCnt="5">
        <dgm:presLayoutVars>
          <dgm:bulletEnabled val="1"/>
        </dgm:presLayoutVars>
      </dgm:prSet>
      <dgm:spPr/>
    </dgm:pt>
  </dgm:ptLst>
  <dgm:cxnLst>
    <dgm:cxn modelId="{31A6214A-34D8-4C49-9398-859337E3FFC9}" srcId="{26F70EFA-F707-4BC2-8762-34FD0D1E1619}" destId="{08371447-5CDC-496B-AD53-817E4651CC73}" srcOrd="0" destOrd="0" parTransId="{1B5EAEF9-FBDE-417C-BCD0-DD3AA3C77F8C}" sibTransId="{D5673DA2-D790-4767-A88F-6C33CA72D4C2}"/>
    <dgm:cxn modelId="{B68A735E-147D-4F55-9182-06505EF725A5}" srcId="{26F70EFA-F707-4BC2-8762-34FD0D1E1619}" destId="{DA933527-3FD2-4F20-BB2E-2A7A56DB5D4B}" srcOrd="1" destOrd="0" parTransId="{45B2B98F-6985-47B0-ADC7-1F257BF62FE3}" sibTransId="{7A1F2A95-9F87-4558-A849-AD532820290E}"/>
    <dgm:cxn modelId="{1FA60EA9-8C7B-45BC-AC75-E9DC0A83FF79}" srcId="{26F70EFA-F707-4BC2-8762-34FD0D1E1619}" destId="{8022CC53-F066-413E-898C-A4F5188C69F0}" srcOrd="2" destOrd="0" parTransId="{FB75CA2B-672A-45DA-A3D0-83C57E956E2A}" sibTransId="{EBE2B2AB-2A1B-496A-90AB-F4B97E9F69C5}"/>
    <dgm:cxn modelId="{532B9781-8291-417F-BFA4-7684EB5F1B81}" srcId="{26F70EFA-F707-4BC2-8762-34FD0D1E1619}" destId="{A43FDD19-9F99-4549-9A11-9B68661EA243}" srcOrd="3" destOrd="0" parTransId="{7B407C97-B607-4730-B47E-69DE4B816876}" sibTransId="{60DAC126-24C5-4CEA-AABF-B6D6DB66AF09}"/>
    <dgm:cxn modelId="{291EE8AF-7740-46FC-BBDF-B533CE7BD003}" srcId="{A43FDD19-9F99-4549-9A11-9B68661EA243}" destId="{AB259650-67E3-4E11-92F4-8C4A7908CD0F}" srcOrd="0" destOrd="3" parTransId="{3EFADEC7-B785-4317-BD9E-7B04F92F216C}" sibTransId="{B49DABE1-B07C-48B3-9720-C0024DA005FE}"/>
    <dgm:cxn modelId="{5CB9B548-449C-4702-9A12-AA77B7394043}" srcId="{26F70EFA-F707-4BC2-8762-34FD0D1E1619}" destId="{821764C8-D08F-4993-BC37-BCD487C16D6F}" srcOrd="4" destOrd="0" parTransId="{3FD1A11C-E9DE-4F29-B9A2-2765AC84097C}" sibTransId="{7431983E-D8D6-4354-832F-14B289B5F92E}"/>
    <dgm:cxn modelId="{7CF956BB-AF39-4419-91A7-D2B52F01616A}" type="presOf" srcId="{26F70EFA-F707-4BC2-8762-34FD0D1E1619}" destId="{BC7D1A3A-B8C8-4378-A069-3F4CBFC8F5FF}" srcOrd="0" destOrd="0" presId="urn:microsoft.com/office/officeart/2005/8/layout/hList6"/>
    <dgm:cxn modelId="{E2255B22-E8FA-4B88-88D5-AEB38B76D185}" type="presParOf" srcId="{BC7D1A3A-B8C8-4378-A069-3F4CBFC8F5FF}" destId="{DC2E9E38-EB6E-4A64-B0AC-69D4399D89DF}" srcOrd="0" destOrd="0" presId="urn:microsoft.com/office/officeart/2005/8/layout/hList6"/>
    <dgm:cxn modelId="{9F6C2321-2234-4404-ACAF-2F31CB7EC63F}" type="presOf" srcId="{08371447-5CDC-496B-AD53-817E4651CC73}" destId="{DC2E9E38-EB6E-4A64-B0AC-69D4399D89DF}" srcOrd="0" destOrd="0" presId="urn:microsoft.com/office/officeart/2005/8/layout/hList6"/>
    <dgm:cxn modelId="{58503975-F375-4F7D-8BC3-2B7FDCC2CE14}" type="presParOf" srcId="{BC7D1A3A-B8C8-4378-A069-3F4CBFC8F5FF}" destId="{6A365B33-AA95-4E07-BCB1-4299E081CF47}" srcOrd="1" destOrd="0" presId="urn:microsoft.com/office/officeart/2005/8/layout/hList6"/>
    <dgm:cxn modelId="{C3362EE5-0CE5-49BD-803C-94A2B0182982}" type="presParOf" srcId="{BC7D1A3A-B8C8-4378-A069-3F4CBFC8F5FF}" destId="{66CFAC5B-A193-4AB1-81A0-D31475E1C4E4}" srcOrd="2" destOrd="0" presId="urn:microsoft.com/office/officeart/2005/8/layout/hList6"/>
    <dgm:cxn modelId="{E8CA08A8-F11A-4AE8-87EA-2D7E00F74532}" type="presOf" srcId="{DA933527-3FD2-4F20-BB2E-2A7A56DB5D4B}" destId="{66CFAC5B-A193-4AB1-81A0-D31475E1C4E4}" srcOrd="0" destOrd="0" presId="urn:microsoft.com/office/officeart/2005/8/layout/hList6"/>
    <dgm:cxn modelId="{40522712-7A82-4B89-8A7F-DEE6400C6962}" type="presParOf" srcId="{BC7D1A3A-B8C8-4378-A069-3F4CBFC8F5FF}" destId="{0A984930-56FE-490B-884A-E1399ABD978D}" srcOrd="3" destOrd="0" presId="urn:microsoft.com/office/officeart/2005/8/layout/hList6"/>
    <dgm:cxn modelId="{FF0E3F47-C413-4626-8B62-2E4232BDAE06}" type="presParOf" srcId="{BC7D1A3A-B8C8-4378-A069-3F4CBFC8F5FF}" destId="{D0E49DFC-312A-44C0-AE5D-9B08F9FC2E6C}" srcOrd="4" destOrd="0" presId="urn:microsoft.com/office/officeart/2005/8/layout/hList6"/>
    <dgm:cxn modelId="{6B15BF3E-CDA1-43A9-8FDE-73BDE99B2F4C}" type="presOf" srcId="{8022CC53-F066-413E-898C-A4F5188C69F0}" destId="{D0E49DFC-312A-44C0-AE5D-9B08F9FC2E6C}" srcOrd="0" destOrd="0" presId="urn:microsoft.com/office/officeart/2005/8/layout/hList6"/>
    <dgm:cxn modelId="{3DF9C179-1B9D-468F-8386-C23A4720991D}" type="presParOf" srcId="{BC7D1A3A-B8C8-4378-A069-3F4CBFC8F5FF}" destId="{72F88452-69BB-4D15-9F23-DAFA0CA1E5FE}" srcOrd="5" destOrd="0" presId="urn:microsoft.com/office/officeart/2005/8/layout/hList6"/>
    <dgm:cxn modelId="{48581901-F48D-4F1B-966D-1C820B5D3A19}" type="presParOf" srcId="{BC7D1A3A-B8C8-4378-A069-3F4CBFC8F5FF}" destId="{E675162B-ECCA-4496-8FD2-27B864D03BD8}" srcOrd="6" destOrd="0" presId="urn:microsoft.com/office/officeart/2005/8/layout/hList6"/>
    <dgm:cxn modelId="{2449E92B-C587-46FB-95C6-7F30BC7E6735}" type="presOf" srcId="{A43FDD19-9F99-4549-9A11-9B68661EA243}" destId="{E675162B-ECCA-4496-8FD2-27B864D03BD8}" srcOrd="0" destOrd="0" presId="urn:microsoft.com/office/officeart/2005/8/layout/hList6"/>
    <dgm:cxn modelId="{84FB900A-9C85-4116-B081-5069C809DD1D}" type="presOf" srcId="{AB259650-67E3-4E11-92F4-8C4A7908CD0F}" destId="{E675162B-ECCA-4496-8FD2-27B864D03BD8}" srcOrd="0" destOrd="1" presId="urn:microsoft.com/office/officeart/2005/8/layout/hList6"/>
    <dgm:cxn modelId="{61FD396B-C4F8-4901-9727-4E2DA3B707A5}" type="presParOf" srcId="{BC7D1A3A-B8C8-4378-A069-3F4CBFC8F5FF}" destId="{B04F525C-962B-4330-8A97-BEDB2CB81C34}" srcOrd="7" destOrd="0" presId="urn:microsoft.com/office/officeart/2005/8/layout/hList6"/>
    <dgm:cxn modelId="{AAE37023-4CC3-4FDA-BC3F-34703DC60416}" type="presParOf" srcId="{BC7D1A3A-B8C8-4378-A069-3F4CBFC8F5FF}" destId="{465F6616-0B66-4647-8BDB-6F0C29039EE7}" srcOrd="8" destOrd="0" presId="urn:microsoft.com/office/officeart/2005/8/layout/hList6"/>
    <dgm:cxn modelId="{2B66CBF1-F997-427D-9497-45129AFA9118}" type="presOf" srcId="{821764C8-D08F-4993-BC37-BCD487C16D6F}" destId="{465F6616-0B66-4647-8BDB-6F0C29039EE7}" srcOrd="0" destOrd="0" presId="urn:microsoft.com/office/officeart/2005/8/layout/hList6"/>
  </dgm:cxnLst>
  <dgm:bg>
    <a:noFill/>
    <a:effectLst>
      <a:softEdge rad="0"/>
    </a:effectLst>
  </dgm:bg>
  <dgm:whole>
    <a:ln cmpd="thickThi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F70EFA-F707-4BC2-8762-34FD0D1E1619}" type="doc">
      <dgm:prSet loTypeId="urn:microsoft.com/office/officeart/2005/8/layout/hList6" loCatId="list" qsTypeId="urn:microsoft.com/office/officeart/2005/8/quickstyle/simple2" qsCatId="simple" csTypeId="urn:microsoft.com/office/officeart/2005/8/colors/colorful5" csCatId="colorful" phldr="1"/>
      <dgm:spPr/>
      <dgm:t>
        <a:bodyPr/>
        <a:lstStyle/>
        <a:p>
          <a:endParaRPr lang="zh-CN" altLang="en-US"/>
        </a:p>
      </dgm:t>
    </dgm:pt>
    <dgm:pt modelId="{08371447-5CDC-496B-AD53-817E4651CC73}">
      <dgm:prSet phldrT="[文本]" custT="1"/>
      <dgm:spPr/>
      <dgm:t>
        <a:bodyPr/>
        <a:lstStyle/>
        <a:p>
          <a:r>
            <a:rPr lang="zh-CN" altLang="en-US" sz="2400" dirty="0"/>
            <a:t>部件介绍</a:t>
          </a:r>
        </a:p>
      </dgm:t>
    </dgm:pt>
    <dgm:pt modelId="{1B5EAEF9-FBDE-417C-BCD0-DD3AA3C77F8C}" cxnId="{9652CEB7-CB41-4AE0-8B3F-A2993CFFDFCC}" type="parTrans">
      <dgm:prSet/>
      <dgm:spPr/>
      <dgm:t>
        <a:bodyPr/>
        <a:lstStyle/>
        <a:p>
          <a:endParaRPr lang="zh-CN" altLang="en-US"/>
        </a:p>
      </dgm:t>
    </dgm:pt>
    <dgm:pt modelId="{D5673DA2-D790-4767-A88F-6C33CA72D4C2}" cxnId="{9652CEB7-CB41-4AE0-8B3F-A2993CFFDFCC}" type="sibTrans">
      <dgm:prSet/>
      <dgm:spPr/>
      <dgm:t>
        <a:bodyPr/>
        <a:lstStyle/>
        <a:p>
          <a:endParaRPr lang="zh-CN" altLang="en-US"/>
        </a:p>
      </dgm:t>
    </dgm:pt>
    <dgm:pt modelId="{DA933527-3FD2-4F20-BB2E-2A7A56DB5D4B}">
      <dgm:prSet phldrT="[文本]" custT="1"/>
      <dgm:spPr/>
      <dgm:t>
        <a:bodyPr/>
        <a:lstStyle/>
        <a:p>
          <a:pPr marL="0" lvl="0" indent="0" algn="ctr" defTabSz="933450">
            <a:lnSpc>
              <a:spcPct val="90000"/>
            </a:lnSpc>
            <a:spcBef>
              <a:spcPct val="0"/>
            </a:spcBef>
            <a:spcAft>
              <a:spcPct val="35000"/>
            </a:spcAft>
            <a:buNone/>
          </a:pPr>
          <a:r>
            <a:rPr lang="zh-CN" altLang="en-US" sz="2400" kern="1200" dirty="0">
              <a:latin typeface="Calibri" panose="020F0502020204030204"/>
              <a:ea typeface="宋体" panose="02010600030101010101" pitchFamily="2" charset="-122"/>
              <a:cs typeface="+mn-cs"/>
            </a:rPr>
            <a:t>控制器</a:t>
          </a:r>
        </a:p>
      </dgm:t>
    </dgm:pt>
    <dgm:pt modelId="{45B2B98F-6985-47B0-ADC7-1F257BF62FE3}" cxnId="{992CC937-46ED-4FD6-9627-70AF0AFB5C5E}" type="parTrans">
      <dgm:prSet/>
      <dgm:spPr/>
      <dgm:t>
        <a:bodyPr/>
        <a:lstStyle/>
        <a:p>
          <a:endParaRPr lang="zh-CN" altLang="en-US"/>
        </a:p>
      </dgm:t>
    </dgm:pt>
    <dgm:pt modelId="{7A1F2A95-9F87-4558-A849-AD532820290E}" cxnId="{992CC937-46ED-4FD6-9627-70AF0AFB5C5E}" type="sibTrans">
      <dgm:prSet/>
      <dgm:spPr/>
      <dgm:t>
        <a:bodyPr/>
        <a:lstStyle/>
        <a:p>
          <a:endParaRPr lang="zh-CN" altLang="en-US"/>
        </a:p>
      </dgm:t>
    </dgm:pt>
    <dgm:pt modelId="{8022CC53-F066-413E-898C-A4F5188C69F0}">
      <dgm:prSet phldrT="[文本]" custT="1"/>
      <dgm:spPr/>
      <dgm:t>
        <a:bodyPr/>
        <a:lstStyle/>
        <a:p>
          <a:r>
            <a:rPr lang="zh-CN" altLang="en-US" sz="2400" dirty="0"/>
            <a:t>执行器</a:t>
          </a:r>
        </a:p>
      </dgm:t>
    </dgm:pt>
    <dgm:pt modelId="{FB75CA2B-672A-45DA-A3D0-83C57E956E2A}" cxnId="{08F88382-CD3F-4781-A3AB-4F27E634CE3C}" type="parTrans">
      <dgm:prSet/>
      <dgm:spPr/>
      <dgm:t>
        <a:bodyPr/>
        <a:lstStyle/>
        <a:p>
          <a:endParaRPr lang="zh-CN" altLang="en-US"/>
        </a:p>
      </dgm:t>
    </dgm:pt>
    <dgm:pt modelId="{EBE2B2AB-2A1B-496A-90AB-F4B97E9F69C5}" cxnId="{08F88382-CD3F-4781-A3AB-4F27E634CE3C}" type="sibTrans">
      <dgm:prSet/>
      <dgm:spPr/>
      <dgm:t>
        <a:bodyPr/>
        <a:lstStyle/>
        <a:p>
          <a:endParaRPr lang="zh-CN" altLang="en-US"/>
        </a:p>
      </dgm:t>
    </dgm:pt>
    <dgm:pt modelId="{B96CA89F-AAB9-48B0-A091-2B981E596634}">
      <dgm:prSet phldrT="[文本]" custT="1"/>
      <dgm:spPr/>
      <dgm:t>
        <a:bodyPr/>
        <a:lstStyle/>
        <a:p>
          <a:r>
            <a:rPr lang="zh-CN" altLang="en-US" sz="2400" dirty="0"/>
            <a:t>传感器</a:t>
          </a:r>
        </a:p>
      </dgm:t>
    </dgm:pt>
    <dgm:pt modelId="{2A513FF9-333E-4F62-8A24-4D32AA97978A}" cxnId="{A71E325D-410D-4DB7-B1CB-76704753C6BD}" type="parTrans">
      <dgm:prSet/>
      <dgm:spPr/>
      <dgm:t>
        <a:bodyPr/>
        <a:lstStyle/>
        <a:p>
          <a:endParaRPr lang="zh-CN" altLang="en-US"/>
        </a:p>
      </dgm:t>
    </dgm:pt>
    <dgm:pt modelId="{BD3B5DC9-9CA5-4BCC-A9CE-6C434E9F21F2}" cxnId="{A71E325D-410D-4DB7-B1CB-76704753C6BD}" type="sibTrans">
      <dgm:prSet/>
      <dgm:spPr/>
      <dgm:t>
        <a:bodyPr/>
        <a:lstStyle/>
        <a:p>
          <a:endParaRPr lang="zh-CN" altLang="en-US"/>
        </a:p>
      </dgm:t>
    </dgm:pt>
    <dgm:pt modelId="{A43FDD19-9F99-4549-9A11-9B68661EA243}">
      <dgm:prSet phldrT="[文本]" custT="1"/>
      <dgm:spPr/>
      <dgm:t>
        <a:bodyPr/>
        <a:lstStyle/>
        <a:p>
          <a:r>
            <a:rPr lang="zh-CN" altLang="en-US" sz="2400" dirty="0"/>
            <a:t>编程软件</a:t>
          </a:r>
        </a:p>
      </dgm:t>
    </dgm:pt>
    <dgm:pt modelId="{7B407C97-B607-4730-B47E-69DE4B816876}" cxnId="{7EF9D587-74AB-468A-8E68-4D6A8EECC119}" type="parTrans">
      <dgm:prSet/>
      <dgm:spPr/>
      <dgm:t>
        <a:bodyPr/>
        <a:lstStyle/>
        <a:p>
          <a:endParaRPr lang="zh-CN" altLang="en-US"/>
        </a:p>
      </dgm:t>
    </dgm:pt>
    <dgm:pt modelId="{60DAC126-24C5-4CEA-AABF-B6D6DB66AF09}" cxnId="{7EF9D587-74AB-468A-8E68-4D6A8EECC119}" type="sibTrans">
      <dgm:prSet/>
      <dgm:spPr/>
      <dgm:t>
        <a:bodyPr/>
        <a:lstStyle/>
        <a:p>
          <a:endParaRPr lang="zh-CN" altLang="en-US"/>
        </a:p>
      </dgm:t>
    </dgm:pt>
    <dgm:pt modelId="{821764C8-D08F-4993-BC37-BCD487C16D6F}">
      <dgm:prSet phldrT="[文本]" custT="1"/>
      <dgm:spPr/>
      <dgm:t>
        <a:bodyPr/>
        <a:lstStyle/>
        <a:p>
          <a:r>
            <a:rPr lang="zh-CN" altLang="en-US" sz="2400" dirty="0"/>
            <a:t>编程示例</a:t>
          </a:r>
        </a:p>
      </dgm:t>
    </dgm:pt>
    <dgm:pt modelId="{3FD1A11C-E9DE-4F29-B9A2-2765AC84097C}" cxnId="{C6B93987-CA97-4CFC-B80A-7B4F7C7560F5}" type="parTrans">
      <dgm:prSet/>
      <dgm:spPr/>
      <dgm:t>
        <a:bodyPr/>
        <a:lstStyle/>
        <a:p>
          <a:endParaRPr lang="zh-CN" altLang="en-US"/>
        </a:p>
      </dgm:t>
    </dgm:pt>
    <dgm:pt modelId="{7431983E-D8D6-4354-832F-14B289B5F92E}" cxnId="{C6B93987-CA97-4CFC-B80A-7B4F7C7560F5}" type="sibTrans">
      <dgm:prSet/>
      <dgm:spPr/>
      <dgm:t>
        <a:bodyPr/>
        <a:lstStyle/>
        <a:p>
          <a:endParaRPr lang="zh-CN" altLang="en-US"/>
        </a:p>
      </dgm:t>
    </dgm:pt>
    <dgm:pt modelId="{BC7D1A3A-B8C8-4378-A069-3F4CBFC8F5FF}" type="pres">
      <dgm:prSet presAssocID="{26F70EFA-F707-4BC2-8762-34FD0D1E1619}" presName="Name0" presStyleCnt="0">
        <dgm:presLayoutVars>
          <dgm:dir/>
          <dgm:resizeHandles val="exact"/>
        </dgm:presLayoutVars>
      </dgm:prSet>
      <dgm:spPr/>
    </dgm:pt>
    <dgm:pt modelId="{DC2E9E38-EB6E-4A64-B0AC-69D4399D89DF}" type="pres">
      <dgm:prSet presAssocID="{08371447-5CDC-496B-AD53-817E4651CC73}" presName="node" presStyleLbl="node1" presStyleIdx="0" presStyleCnt="6">
        <dgm:presLayoutVars>
          <dgm:bulletEnabled val="1"/>
        </dgm:presLayoutVars>
      </dgm:prSet>
      <dgm:spPr/>
    </dgm:pt>
    <dgm:pt modelId="{6A365B33-AA95-4E07-BCB1-4299E081CF47}" type="pres">
      <dgm:prSet presAssocID="{D5673DA2-D790-4767-A88F-6C33CA72D4C2}" presName="sibTrans" presStyleCnt="0"/>
      <dgm:spPr/>
    </dgm:pt>
    <dgm:pt modelId="{66CFAC5B-A193-4AB1-81A0-D31475E1C4E4}" type="pres">
      <dgm:prSet presAssocID="{DA933527-3FD2-4F20-BB2E-2A7A56DB5D4B}" presName="node" presStyleLbl="node1" presStyleIdx="1" presStyleCnt="6" custLinFactNeighborX="-5123" custLinFactNeighborY="-2701">
        <dgm:presLayoutVars>
          <dgm:bulletEnabled val="1"/>
        </dgm:presLayoutVars>
      </dgm:prSet>
      <dgm:spPr/>
    </dgm:pt>
    <dgm:pt modelId="{0A984930-56FE-490B-884A-E1399ABD978D}" type="pres">
      <dgm:prSet presAssocID="{7A1F2A95-9F87-4558-A849-AD532820290E}" presName="sibTrans" presStyleCnt="0"/>
      <dgm:spPr/>
    </dgm:pt>
    <dgm:pt modelId="{D0E49DFC-312A-44C0-AE5D-9B08F9FC2E6C}" type="pres">
      <dgm:prSet presAssocID="{8022CC53-F066-413E-898C-A4F5188C69F0}" presName="node" presStyleLbl="node1" presStyleIdx="2" presStyleCnt="6">
        <dgm:presLayoutVars>
          <dgm:bulletEnabled val="1"/>
        </dgm:presLayoutVars>
      </dgm:prSet>
      <dgm:spPr/>
    </dgm:pt>
    <dgm:pt modelId="{72F88452-69BB-4D15-9F23-DAFA0CA1E5FE}" type="pres">
      <dgm:prSet presAssocID="{EBE2B2AB-2A1B-496A-90AB-F4B97E9F69C5}" presName="sibTrans" presStyleCnt="0"/>
      <dgm:spPr/>
    </dgm:pt>
    <dgm:pt modelId="{E9E9368B-0B9F-44BE-9E0B-6E49BFAB253B}" type="pres">
      <dgm:prSet presAssocID="{B96CA89F-AAB9-48B0-A091-2B981E596634}" presName="node" presStyleLbl="node1" presStyleIdx="3" presStyleCnt="6">
        <dgm:presLayoutVars>
          <dgm:bulletEnabled val="1"/>
        </dgm:presLayoutVars>
      </dgm:prSet>
      <dgm:spPr/>
    </dgm:pt>
    <dgm:pt modelId="{B3529C7F-78FE-4ABA-860E-D65C8A48D8AE}" type="pres">
      <dgm:prSet presAssocID="{BD3B5DC9-9CA5-4BCC-A9CE-6C434E9F21F2}" presName="sibTrans" presStyleCnt="0"/>
      <dgm:spPr/>
    </dgm:pt>
    <dgm:pt modelId="{E675162B-ECCA-4496-8FD2-27B864D03BD8}" type="pres">
      <dgm:prSet presAssocID="{A43FDD19-9F99-4549-9A11-9B68661EA243}" presName="node" presStyleLbl="node1" presStyleIdx="4" presStyleCnt="6">
        <dgm:presLayoutVars>
          <dgm:bulletEnabled val="1"/>
        </dgm:presLayoutVars>
      </dgm:prSet>
      <dgm:spPr/>
    </dgm:pt>
    <dgm:pt modelId="{B04F525C-962B-4330-8A97-BEDB2CB81C34}" type="pres">
      <dgm:prSet presAssocID="{60DAC126-24C5-4CEA-AABF-B6D6DB66AF09}" presName="sibTrans" presStyleCnt="0"/>
      <dgm:spPr/>
    </dgm:pt>
    <dgm:pt modelId="{465F6616-0B66-4647-8BDB-6F0C29039EE7}" type="pres">
      <dgm:prSet presAssocID="{821764C8-D08F-4993-BC37-BCD487C16D6F}" presName="node" presStyleLbl="node1" presStyleIdx="5" presStyleCnt="6">
        <dgm:presLayoutVars>
          <dgm:bulletEnabled val="1"/>
        </dgm:presLayoutVars>
      </dgm:prSet>
      <dgm:spPr/>
    </dgm:pt>
  </dgm:ptLst>
  <dgm:cxnLst>
    <dgm:cxn modelId="{08FC8401-BD26-4113-90AC-931A67BA31E6}" type="presOf" srcId="{A43FDD19-9F99-4549-9A11-9B68661EA243}" destId="{E675162B-ECCA-4496-8FD2-27B864D03BD8}" srcOrd="0" destOrd="0" presId="urn:microsoft.com/office/officeart/2005/8/layout/hList6"/>
    <dgm:cxn modelId="{992CC937-46ED-4FD6-9627-70AF0AFB5C5E}" srcId="{26F70EFA-F707-4BC2-8762-34FD0D1E1619}" destId="{DA933527-3FD2-4F20-BB2E-2A7A56DB5D4B}" srcOrd="1" destOrd="0" parTransId="{45B2B98F-6985-47B0-ADC7-1F257BF62FE3}" sibTransId="{7A1F2A95-9F87-4558-A849-AD532820290E}"/>
    <dgm:cxn modelId="{41D1D237-47B5-4347-AD7E-EE47581F61EB}" type="presOf" srcId="{26F70EFA-F707-4BC2-8762-34FD0D1E1619}" destId="{BC7D1A3A-B8C8-4378-A069-3F4CBFC8F5FF}" srcOrd="0" destOrd="0" presId="urn:microsoft.com/office/officeart/2005/8/layout/hList6"/>
    <dgm:cxn modelId="{A71E325D-410D-4DB7-B1CB-76704753C6BD}" srcId="{26F70EFA-F707-4BC2-8762-34FD0D1E1619}" destId="{B96CA89F-AAB9-48B0-A091-2B981E596634}" srcOrd="3" destOrd="0" parTransId="{2A513FF9-333E-4F62-8A24-4D32AA97978A}" sibTransId="{BD3B5DC9-9CA5-4BCC-A9CE-6C434E9F21F2}"/>
    <dgm:cxn modelId="{BEC3D161-39BD-45B0-B945-2AF584AA8BA1}" type="presOf" srcId="{8022CC53-F066-413E-898C-A4F5188C69F0}" destId="{D0E49DFC-312A-44C0-AE5D-9B08F9FC2E6C}" srcOrd="0" destOrd="0" presId="urn:microsoft.com/office/officeart/2005/8/layout/hList6"/>
    <dgm:cxn modelId="{08F88382-CD3F-4781-A3AB-4F27E634CE3C}" srcId="{26F70EFA-F707-4BC2-8762-34FD0D1E1619}" destId="{8022CC53-F066-413E-898C-A4F5188C69F0}" srcOrd="2" destOrd="0" parTransId="{FB75CA2B-672A-45DA-A3D0-83C57E956E2A}" sibTransId="{EBE2B2AB-2A1B-496A-90AB-F4B97E9F69C5}"/>
    <dgm:cxn modelId="{C6B93987-CA97-4CFC-B80A-7B4F7C7560F5}" srcId="{26F70EFA-F707-4BC2-8762-34FD0D1E1619}" destId="{821764C8-D08F-4993-BC37-BCD487C16D6F}" srcOrd="5" destOrd="0" parTransId="{3FD1A11C-E9DE-4F29-B9A2-2765AC84097C}" sibTransId="{7431983E-D8D6-4354-832F-14B289B5F92E}"/>
    <dgm:cxn modelId="{7EF9D587-74AB-468A-8E68-4D6A8EECC119}" srcId="{26F70EFA-F707-4BC2-8762-34FD0D1E1619}" destId="{A43FDD19-9F99-4549-9A11-9B68661EA243}" srcOrd="4" destOrd="0" parTransId="{7B407C97-B607-4730-B47E-69DE4B816876}" sibTransId="{60DAC126-24C5-4CEA-AABF-B6D6DB66AF09}"/>
    <dgm:cxn modelId="{FA2ABDA7-BBBF-4AD1-B717-D092C7975D50}" type="presOf" srcId="{821764C8-D08F-4993-BC37-BCD487C16D6F}" destId="{465F6616-0B66-4647-8BDB-6F0C29039EE7}" srcOrd="0" destOrd="0" presId="urn:microsoft.com/office/officeart/2005/8/layout/hList6"/>
    <dgm:cxn modelId="{9652CEB7-CB41-4AE0-8B3F-A2993CFFDFCC}" srcId="{26F70EFA-F707-4BC2-8762-34FD0D1E1619}" destId="{08371447-5CDC-496B-AD53-817E4651CC73}" srcOrd="0" destOrd="0" parTransId="{1B5EAEF9-FBDE-417C-BCD0-DD3AA3C77F8C}" sibTransId="{D5673DA2-D790-4767-A88F-6C33CA72D4C2}"/>
    <dgm:cxn modelId="{65ACF0BF-2D30-4CD3-A846-DBA5409915F5}" type="presOf" srcId="{B96CA89F-AAB9-48B0-A091-2B981E596634}" destId="{E9E9368B-0B9F-44BE-9E0B-6E49BFAB253B}" srcOrd="0" destOrd="0" presId="urn:microsoft.com/office/officeart/2005/8/layout/hList6"/>
    <dgm:cxn modelId="{2C3771E9-9AC7-4115-96F2-7245DB6867DA}" type="presOf" srcId="{08371447-5CDC-496B-AD53-817E4651CC73}" destId="{DC2E9E38-EB6E-4A64-B0AC-69D4399D89DF}" srcOrd="0" destOrd="0" presId="urn:microsoft.com/office/officeart/2005/8/layout/hList6"/>
    <dgm:cxn modelId="{173C72F9-07F9-4271-B234-6375567A6D7E}" type="presOf" srcId="{DA933527-3FD2-4F20-BB2E-2A7A56DB5D4B}" destId="{66CFAC5B-A193-4AB1-81A0-D31475E1C4E4}" srcOrd="0" destOrd="0" presId="urn:microsoft.com/office/officeart/2005/8/layout/hList6"/>
    <dgm:cxn modelId="{E4586262-CCEB-4D6F-8A28-9F8A67C239F0}" type="presParOf" srcId="{BC7D1A3A-B8C8-4378-A069-3F4CBFC8F5FF}" destId="{DC2E9E38-EB6E-4A64-B0AC-69D4399D89DF}" srcOrd="0" destOrd="0" presId="urn:microsoft.com/office/officeart/2005/8/layout/hList6"/>
    <dgm:cxn modelId="{A893A867-1C70-4F4D-BFB5-0CC0E1E49B15}" type="presParOf" srcId="{BC7D1A3A-B8C8-4378-A069-3F4CBFC8F5FF}" destId="{6A365B33-AA95-4E07-BCB1-4299E081CF47}" srcOrd="1" destOrd="0" presId="urn:microsoft.com/office/officeart/2005/8/layout/hList6"/>
    <dgm:cxn modelId="{34905DCE-B77E-4997-926F-80195BD7D938}" type="presParOf" srcId="{BC7D1A3A-B8C8-4378-A069-3F4CBFC8F5FF}" destId="{66CFAC5B-A193-4AB1-81A0-D31475E1C4E4}" srcOrd="2" destOrd="0" presId="urn:microsoft.com/office/officeart/2005/8/layout/hList6"/>
    <dgm:cxn modelId="{F6716951-A827-4346-8DCF-B6B12E323816}" type="presParOf" srcId="{BC7D1A3A-B8C8-4378-A069-3F4CBFC8F5FF}" destId="{0A984930-56FE-490B-884A-E1399ABD978D}" srcOrd="3" destOrd="0" presId="urn:microsoft.com/office/officeart/2005/8/layout/hList6"/>
    <dgm:cxn modelId="{14ADF71E-FEBA-4D8B-A2B8-364F49FD26C5}" type="presParOf" srcId="{BC7D1A3A-B8C8-4378-A069-3F4CBFC8F5FF}" destId="{D0E49DFC-312A-44C0-AE5D-9B08F9FC2E6C}" srcOrd="4" destOrd="0" presId="urn:microsoft.com/office/officeart/2005/8/layout/hList6"/>
    <dgm:cxn modelId="{A84DB082-B135-4AB7-BB85-653F45BF6A9E}" type="presParOf" srcId="{BC7D1A3A-B8C8-4378-A069-3F4CBFC8F5FF}" destId="{72F88452-69BB-4D15-9F23-DAFA0CA1E5FE}" srcOrd="5" destOrd="0" presId="urn:microsoft.com/office/officeart/2005/8/layout/hList6"/>
    <dgm:cxn modelId="{BCCEBE77-C3E7-4F7A-893E-9F83FDF947B6}" type="presParOf" srcId="{BC7D1A3A-B8C8-4378-A069-3F4CBFC8F5FF}" destId="{E9E9368B-0B9F-44BE-9E0B-6E49BFAB253B}" srcOrd="6" destOrd="0" presId="urn:microsoft.com/office/officeart/2005/8/layout/hList6"/>
    <dgm:cxn modelId="{6F525675-0B3F-4FFA-A122-D18C7909BA77}" type="presParOf" srcId="{BC7D1A3A-B8C8-4378-A069-3F4CBFC8F5FF}" destId="{B3529C7F-78FE-4ABA-860E-D65C8A48D8AE}" srcOrd="7" destOrd="0" presId="urn:microsoft.com/office/officeart/2005/8/layout/hList6"/>
    <dgm:cxn modelId="{19042336-4DDC-4A79-875D-A92B432F35BD}" type="presParOf" srcId="{BC7D1A3A-B8C8-4378-A069-3F4CBFC8F5FF}" destId="{E675162B-ECCA-4496-8FD2-27B864D03BD8}" srcOrd="8" destOrd="0" presId="urn:microsoft.com/office/officeart/2005/8/layout/hList6"/>
    <dgm:cxn modelId="{8FF9D044-6F2A-4D2C-8D8B-D9C16CEDA88F}" type="presParOf" srcId="{BC7D1A3A-B8C8-4378-A069-3F4CBFC8F5FF}" destId="{B04F525C-962B-4330-8A97-BEDB2CB81C34}" srcOrd="9" destOrd="0" presId="urn:microsoft.com/office/officeart/2005/8/layout/hList6"/>
    <dgm:cxn modelId="{E206871F-8087-4385-9EB3-5E4090DA48CF}" type="presParOf" srcId="{BC7D1A3A-B8C8-4378-A069-3F4CBFC8F5FF}" destId="{465F6616-0B66-4647-8BDB-6F0C29039EE7}" srcOrd="10" destOrd="0" presId="urn:microsoft.com/office/officeart/2005/8/layout/hList6"/>
  </dgm:cxnLst>
  <dgm:bg>
    <a:noFill/>
    <a:effectLst>
      <a:softEdge rad="0"/>
    </a:effectLst>
  </dgm:bg>
  <dgm:whole>
    <a:ln cmpd="thickThi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426536" cy="3299450"/>
        <a:chOff x="0" y="0"/>
        <a:chExt cx="4426536" cy="3299450"/>
      </a:xfrm>
    </dsp:grpSpPr>
    <dsp:sp modelId="{DC2E9E38-EB6E-4A64-B0AC-69D4399D89DF}">
      <dsp:nvSpPr>
        <dsp:cNvPr id="3" name="流程图: 手动操作 2"/>
        <dsp:cNvSpPr/>
      </dsp:nvSpPr>
      <dsp:spPr bwMode="white">
        <a:xfrm rot="-5400000">
          <a:off x="-1232127" y="1232127"/>
          <a:ext cx="3299450" cy="835195"/>
        </a:xfrm>
        <a:prstGeom prst="flowChartManualOperation">
          <a:avLst/>
        </a:prstGeom>
      </dsp:spPr>
      <dsp:style>
        <a:lnRef idx="3">
          <a:schemeClr val="lt1"/>
        </a:lnRef>
        <a:fillRef idx="1">
          <a:schemeClr val="accent5">
            <a:hueOff val="0"/>
            <a:satOff val="0"/>
            <a:lumOff val="0"/>
            <a:alpha val="100000"/>
          </a:schemeClr>
        </a:fillRef>
        <a:effectRef idx="1">
          <a:scrgbClr r="0" g="0" b="0"/>
        </a:effectRef>
        <a:fontRef idx="minor">
          <a:schemeClr val="lt1"/>
        </a:fontRef>
      </dsp:style>
      <dsp:txBody>
        <a:bodyPr rot="5400000" lIns="133350" tIns="0" rIns="13335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a:t>创意之星简介</a:t>
          </a:r>
        </a:p>
      </dsp:txBody>
      <dsp:txXfrm rot="-5400000">
        <a:off x="-1232127" y="1232127"/>
        <a:ext cx="3299450" cy="835195"/>
      </dsp:txXfrm>
    </dsp:sp>
    <dsp:sp modelId="{66CFAC5B-A193-4AB1-81A0-D31475E1C4E4}">
      <dsp:nvSpPr>
        <dsp:cNvPr id="4" name="流程图: 手动操作 3"/>
        <dsp:cNvSpPr/>
      </dsp:nvSpPr>
      <dsp:spPr bwMode="white">
        <a:xfrm rot="-5400000">
          <a:off x="-337501" y="1232127"/>
          <a:ext cx="3299450" cy="835195"/>
        </a:xfrm>
        <a:prstGeom prst="flowChartManualOperation">
          <a:avLst/>
        </a:prstGeom>
      </dsp:spPr>
      <dsp:style>
        <a:lnRef idx="3">
          <a:schemeClr val="lt1"/>
        </a:lnRef>
        <a:fillRef idx="1">
          <a:schemeClr val="accent5">
            <a:hueOff val="-1845000"/>
            <a:satOff val="-2548"/>
            <a:lumOff val="-979"/>
            <a:alpha val="100000"/>
          </a:schemeClr>
        </a:fillRef>
        <a:effectRef idx="1">
          <a:scrgbClr r="0" g="0" b="0"/>
        </a:effectRef>
        <a:fontRef idx="minor">
          <a:schemeClr val="lt1"/>
        </a:fontRef>
      </dsp:style>
      <dsp:txBody>
        <a:bodyPr rot="5400000" lIns="133350" tIns="0" rIns="26670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marL="0" lvl="0" indent="0" algn="ctr" defTabSz="933450">
            <a:lnSpc>
              <a:spcPct val="90000"/>
            </a:lnSpc>
            <a:spcBef>
              <a:spcPct val="0"/>
            </a:spcBef>
            <a:spcAft>
              <a:spcPct val="35000"/>
            </a:spcAft>
            <a:buNone/>
          </a:pPr>
          <a:r>
            <a:rPr lang="zh-CN" altLang="en-US" sz="2100" kern="1200">
              <a:latin typeface="Calibri" panose="020F0502020204030204"/>
              <a:ea typeface="宋体" panose="02010600030101010101" pitchFamily="2" charset="-122"/>
              <a:cs typeface="+mn-cs"/>
            </a:rPr>
            <a:t>平台特点</a:t>
          </a:r>
          <a:endParaRPr lang="zh-CN" altLang="en-US" sz="2100" kern="1200" dirty="0">
            <a:latin typeface="Calibri" panose="020F0502020204030204"/>
            <a:ea typeface="宋体" panose="02010600030101010101" pitchFamily="2" charset="-122"/>
            <a:cs typeface="+mn-cs"/>
          </a:endParaRPr>
        </a:p>
      </dsp:txBody>
      <dsp:txXfrm rot="-5400000">
        <a:off x="-337501" y="1232127"/>
        <a:ext cx="3299450" cy="835195"/>
      </dsp:txXfrm>
    </dsp:sp>
    <dsp:sp modelId="{D0E49DFC-312A-44C0-AE5D-9B08F9FC2E6C}">
      <dsp:nvSpPr>
        <dsp:cNvPr id="5" name="流程图: 手动操作 4"/>
        <dsp:cNvSpPr/>
      </dsp:nvSpPr>
      <dsp:spPr bwMode="white">
        <a:xfrm rot="-5400000">
          <a:off x="563543" y="1232127"/>
          <a:ext cx="3299450" cy="835195"/>
        </a:xfrm>
        <a:prstGeom prst="flowChartManualOperation">
          <a:avLst/>
        </a:prstGeom>
      </dsp:spPr>
      <dsp:style>
        <a:lnRef idx="3">
          <a:schemeClr val="lt1"/>
        </a:lnRef>
        <a:fillRef idx="1">
          <a:schemeClr val="accent5">
            <a:hueOff val="-3690000"/>
            <a:satOff val="-5097"/>
            <a:lumOff val="-1960"/>
            <a:alpha val="100000"/>
          </a:schemeClr>
        </a:fillRef>
        <a:effectRef idx="1">
          <a:scrgbClr r="0" g="0" b="0"/>
        </a:effectRef>
        <a:fontRef idx="minor">
          <a:schemeClr val="lt1"/>
        </a:fontRef>
      </dsp:style>
      <dsp:txBody>
        <a:bodyPr rot="5400000" lIns="133350" tIns="0" rIns="13335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a:t>主要部件</a:t>
          </a:r>
        </a:p>
      </dsp:txBody>
      <dsp:txXfrm rot="-5400000">
        <a:off x="563543" y="1232127"/>
        <a:ext cx="3299450" cy="835195"/>
      </dsp:txXfrm>
    </dsp:sp>
    <dsp:sp modelId="{E675162B-ECCA-4496-8FD2-27B864D03BD8}">
      <dsp:nvSpPr>
        <dsp:cNvPr id="6" name="流程图: 手动操作 5"/>
        <dsp:cNvSpPr/>
      </dsp:nvSpPr>
      <dsp:spPr bwMode="white">
        <a:xfrm rot="-5400000">
          <a:off x="1461378" y="1232127"/>
          <a:ext cx="3299450" cy="835195"/>
        </a:xfrm>
        <a:prstGeom prst="flowChartManualOperation">
          <a:avLst/>
        </a:prstGeom>
      </dsp:spPr>
      <dsp:style>
        <a:lnRef idx="3">
          <a:schemeClr val="lt1"/>
        </a:lnRef>
        <a:fillRef idx="1">
          <a:schemeClr val="accent5">
            <a:hueOff val="-5535000"/>
            <a:satOff val="-7646"/>
            <a:lumOff val="-2940"/>
            <a:alpha val="100000"/>
          </a:schemeClr>
        </a:fillRef>
        <a:effectRef idx="1">
          <a:scrgbClr r="0" g="0" b="0"/>
        </a:effectRef>
        <a:fontRef idx="minor">
          <a:schemeClr val="lt1"/>
        </a:fontRef>
      </dsp:style>
      <dsp:txBody>
        <a:bodyPr rot="5400000" lIns="127000" tIns="0" rIns="254000" bIns="0" anchor="t"/>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zh-CN" altLang="en-US" sz="2000" dirty="0"/>
            <a:t>课程设置示例</a:t>
          </a:r>
          <a:endParaRPr lang="zh-CN" altLang="en-US" sz="2000" dirty="0"/>
        </a:p>
        <a:p>
          <a:pPr marL="171450" lvl="1" indent="-171450">
            <a:lnSpc>
              <a:spcPct val="100000"/>
            </a:lnSpc>
            <a:spcBef>
              <a:spcPct val="0"/>
            </a:spcBef>
            <a:spcAft>
              <a:spcPct val="15000"/>
            </a:spcAft>
            <a:buChar char="•"/>
          </a:pPr>
          <a:endParaRPr lang="zh-CN" altLang="en-US" sz="1600" dirty="0"/>
        </a:p>
      </dsp:txBody>
      <dsp:txXfrm rot="-5400000">
        <a:off x="1461378" y="1232127"/>
        <a:ext cx="3299450" cy="835195"/>
      </dsp:txXfrm>
    </dsp:sp>
    <dsp:sp modelId="{465F6616-0B66-4647-8BDB-6F0C29039EE7}">
      <dsp:nvSpPr>
        <dsp:cNvPr id="7" name="流程图: 手动操作 6"/>
        <dsp:cNvSpPr/>
      </dsp:nvSpPr>
      <dsp:spPr bwMode="white">
        <a:xfrm rot="-5400000">
          <a:off x="2359213" y="1232127"/>
          <a:ext cx="3299450" cy="835195"/>
        </a:xfrm>
        <a:prstGeom prst="flowChartManualOperation">
          <a:avLst/>
        </a:prstGeom>
      </dsp:spPr>
      <dsp:style>
        <a:lnRef idx="3">
          <a:schemeClr val="lt1"/>
        </a:lnRef>
        <a:fillRef idx="1">
          <a:schemeClr val="accent5">
            <a:hueOff val="-7380000"/>
            <a:satOff val="-10195"/>
            <a:lumOff val="-3921"/>
            <a:alpha val="100000"/>
          </a:schemeClr>
        </a:fillRef>
        <a:effectRef idx="1">
          <a:scrgbClr r="0" g="0" b="0"/>
        </a:effectRef>
        <a:fontRef idx="minor">
          <a:schemeClr val="lt1"/>
        </a:fontRef>
      </dsp:style>
      <dsp:txBody>
        <a:bodyPr rot="5400000" lIns="133350" tIns="0" rIns="133350" bIns="0" anchor="ctr"/>
        <a:lstStyle>
          <a:lvl1pPr algn="ctr">
            <a:defRPr sz="2100"/>
          </a:lvl1pPr>
          <a:lvl2pPr marL="171450" indent="-171450" algn="ctr">
            <a:defRPr sz="1600"/>
          </a:lvl2pPr>
          <a:lvl3pPr marL="342900" indent="-171450" algn="ctr">
            <a:defRPr sz="1600"/>
          </a:lvl3pPr>
          <a:lvl4pPr marL="514350" indent="-171450" algn="ctr">
            <a:defRPr sz="1600"/>
          </a:lvl4pPr>
          <a:lvl5pPr marL="685800" indent="-171450" algn="ctr">
            <a:defRPr sz="1600"/>
          </a:lvl5pPr>
          <a:lvl6pPr marL="857250" indent="-171450" algn="ctr">
            <a:defRPr sz="1600"/>
          </a:lvl6pPr>
          <a:lvl7pPr marL="1028700" indent="-171450" algn="ctr">
            <a:defRPr sz="1600"/>
          </a:lvl7pPr>
          <a:lvl8pPr marL="1200150" indent="-171450" algn="ctr">
            <a:defRPr sz="1600"/>
          </a:lvl8pPr>
          <a:lvl9pPr marL="1371600" indent="-171450" algn="ctr">
            <a:defRPr sz="1600"/>
          </a:lvl9pPr>
        </a:lstStyle>
        <a:p>
          <a:pPr lvl="0">
            <a:lnSpc>
              <a:spcPct val="100000"/>
            </a:lnSpc>
            <a:spcBef>
              <a:spcPct val="0"/>
            </a:spcBef>
            <a:spcAft>
              <a:spcPct val="35000"/>
            </a:spcAft>
          </a:pPr>
          <a:r>
            <a:rPr lang="zh-CN" altLang="en-US" dirty="0"/>
            <a:t>配套资源</a:t>
          </a:r>
        </a:p>
      </dsp:txBody>
      <dsp:txXfrm rot="-5400000">
        <a:off x="2359213" y="1232127"/>
        <a:ext cx="3299450" cy="83519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426536" cy="3299450"/>
        <a:chOff x="0" y="0"/>
        <a:chExt cx="4426536" cy="3299450"/>
      </a:xfrm>
    </dsp:grpSpPr>
    <dsp:sp modelId="{DC2E9E38-EB6E-4A64-B0AC-69D4399D89DF}">
      <dsp:nvSpPr>
        <dsp:cNvPr id="3" name="流程图: 手动操作 2"/>
        <dsp:cNvSpPr/>
      </dsp:nvSpPr>
      <dsp:spPr bwMode="white">
        <a:xfrm rot="-5400000">
          <a:off x="-1302546" y="1302546"/>
          <a:ext cx="3299450" cy="694359"/>
        </a:xfrm>
        <a:prstGeom prst="flowChartManualOperation">
          <a:avLst/>
        </a:prstGeom>
      </dsp:spPr>
      <dsp:style>
        <a:lnRef idx="3">
          <a:schemeClr val="lt1"/>
        </a:lnRef>
        <a:fillRef idx="1">
          <a:schemeClr val="accent5">
            <a:hueOff val="0"/>
            <a:satOff val="0"/>
            <a:lumOff val="0"/>
            <a:alpha val="100000"/>
          </a:schemeClr>
        </a:fillRef>
        <a:effectRef idx="1">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部件介绍</a:t>
          </a:r>
        </a:p>
      </dsp:txBody>
      <dsp:txXfrm rot="-5400000">
        <a:off x="-1302546" y="1302546"/>
        <a:ext cx="3299450" cy="694359"/>
      </dsp:txXfrm>
    </dsp:sp>
    <dsp:sp modelId="{66CFAC5B-A193-4AB1-81A0-D31475E1C4E4}">
      <dsp:nvSpPr>
        <dsp:cNvPr id="4" name="流程图: 手动操作 3"/>
        <dsp:cNvSpPr/>
      </dsp:nvSpPr>
      <dsp:spPr bwMode="white">
        <a:xfrm rot="-5400000">
          <a:off x="-558778" y="1302546"/>
          <a:ext cx="3299450" cy="694359"/>
        </a:xfrm>
        <a:prstGeom prst="flowChartManualOperation">
          <a:avLst/>
        </a:prstGeom>
      </dsp:spPr>
      <dsp:style>
        <a:lnRef idx="3">
          <a:schemeClr val="lt1"/>
        </a:lnRef>
        <a:fillRef idx="1">
          <a:schemeClr val="accent5">
            <a:hueOff val="-1476000"/>
            <a:satOff val="-2038"/>
            <a:lumOff val="-783"/>
            <a:alpha val="100000"/>
          </a:schemeClr>
        </a:fillRef>
        <a:effectRef idx="1">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marL="0" lvl="0" indent="0" algn="ctr" defTabSz="933450">
            <a:lnSpc>
              <a:spcPct val="90000"/>
            </a:lnSpc>
            <a:spcBef>
              <a:spcPct val="0"/>
            </a:spcBef>
            <a:spcAft>
              <a:spcPct val="35000"/>
            </a:spcAft>
            <a:buNone/>
          </a:pPr>
          <a:r>
            <a:rPr lang="zh-CN" altLang="en-US" sz="2400" kern="1200" dirty="0">
              <a:latin typeface="Calibri" panose="020F0502020204030204"/>
              <a:ea typeface="宋体" panose="02010600030101010101" pitchFamily="2" charset="-122"/>
              <a:cs typeface="+mn-cs"/>
            </a:rPr>
            <a:t>控制器</a:t>
          </a:r>
        </a:p>
      </dsp:txBody>
      <dsp:txXfrm rot="-5400000">
        <a:off x="-558778" y="1302546"/>
        <a:ext cx="3299450" cy="694359"/>
      </dsp:txXfrm>
    </dsp:sp>
    <dsp:sp modelId="{D0E49DFC-312A-44C0-AE5D-9B08F9FC2E6C}">
      <dsp:nvSpPr>
        <dsp:cNvPr id="5" name="流程图: 手动操作 4"/>
        <dsp:cNvSpPr/>
      </dsp:nvSpPr>
      <dsp:spPr bwMode="white">
        <a:xfrm rot="-5400000">
          <a:off x="190325" y="1302546"/>
          <a:ext cx="3299450" cy="694359"/>
        </a:xfrm>
        <a:prstGeom prst="flowChartManualOperation">
          <a:avLst/>
        </a:prstGeom>
      </dsp:spPr>
      <dsp:style>
        <a:lnRef idx="3">
          <a:schemeClr val="lt1"/>
        </a:lnRef>
        <a:fillRef idx="1">
          <a:schemeClr val="accent5">
            <a:hueOff val="-2952000"/>
            <a:satOff val="-4077"/>
            <a:lumOff val="-1568"/>
            <a:alpha val="100000"/>
          </a:schemeClr>
        </a:fillRef>
        <a:effectRef idx="1">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执行器</a:t>
          </a:r>
        </a:p>
      </dsp:txBody>
      <dsp:txXfrm rot="-5400000">
        <a:off x="190325" y="1302546"/>
        <a:ext cx="3299450" cy="694359"/>
      </dsp:txXfrm>
    </dsp:sp>
    <dsp:sp modelId="{E9E9368B-0B9F-44BE-9E0B-6E49BFAB253B}">
      <dsp:nvSpPr>
        <dsp:cNvPr id="6" name="流程图: 手动操作 5"/>
        <dsp:cNvSpPr/>
      </dsp:nvSpPr>
      <dsp:spPr bwMode="white">
        <a:xfrm rot="-5400000">
          <a:off x="936761" y="1302546"/>
          <a:ext cx="3299450" cy="694359"/>
        </a:xfrm>
        <a:prstGeom prst="flowChartManualOperation">
          <a:avLst/>
        </a:prstGeom>
      </dsp:spPr>
      <dsp:style>
        <a:lnRef idx="3">
          <a:schemeClr val="lt1"/>
        </a:lnRef>
        <a:fillRef idx="1">
          <a:schemeClr val="accent5">
            <a:hueOff val="-4428000"/>
            <a:satOff val="-6117"/>
            <a:lumOff val="-2352"/>
            <a:alpha val="100000"/>
          </a:schemeClr>
        </a:fillRef>
        <a:effectRef idx="1">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传感器</a:t>
          </a:r>
        </a:p>
      </dsp:txBody>
      <dsp:txXfrm rot="-5400000">
        <a:off x="936761" y="1302546"/>
        <a:ext cx="3299450" cy="694359"/>
      </dsp:txXfrm>
    </dsp:sp>
    <dsp:sp modelId="{E675162B-ECCA-4496-8FD2-27B864D03BD8}">
      <dsp:nvSpPr>
        <dsp:cNvPr id="7" name="流程图: 手动操作 6"/>
        <dsp:cNvSpPr/>
      </dsp:nvSpPr>
      <dsp:spPr bwMode="white">
        <a:xfrm rot="-5400000">
          <a:off x="1683196" y="1302546"/>
          <a:ext cx="3299450" cy="694359"/>
        </a:xfrm>
        <a:prstGeom prst="flowChartManualOperation">
          <a:avLst/>
        </a:prstGeom>
      </dsp:spPr>
      <dsp:style>
        <a:lnRef idx="3">
          <a:schemeClr val="lt1"/>
        </a:lnRef>
        <a:fillRef idx="1">
          <a:schemeClr val="accent5">
            <a:hueOff val="-5904000"/>
            <a:satOff val="-8156"/>
            <a:lumOff val="-3136"/>
            <a:alpha val="100000"/>
          </a:schemeClr>
        </a:fillRef>
        <a:effectRef idx="1">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编程软件</a:t>
          </a:r>
        </a:p>
      </dsp:txBody>
      <dsp:txXfrm rot="-5400000">
        <a:off x="1683196" y="1302546"/>
        <a:ext cx="3299450" cy="694359"/>
      </dsp:txXfrm>
    </dsp:sp>
    <dsp:sp modelId="{465F6616-0B66-4647-8BDB-6F0C29039EE7}">
      <dsp:nvSpPr>
        <dsp:cNvPr id="8" name="流程图: 手动操作 7"/>
        <dsp:cNvSpPr/>
      </dsp:nvSpPr>
      <dsp:spPr bwMode="white">
        <a:xfrm rot="-5400000">
          <a:off x="2429632" y="1302546"/>
          <a:ext cx="3299450" cy="694359"/>
        </a:xfrm>
        <a:prstGeom prst="flowChartManualOperation">
          <a:avLst/>
        </a:prstGeom>
      </dsp:spPr>
      <dsp:style>
        <a:lnRef idx="3">
          <a:schemeClr val="lt1"/>
        </a:lnRef>
        <a:fillRef idx="1">
          <a:schemeClr val="accent5">
            <a:hueOff val="-7380000"/>
            <a:satOff val="-10195"/>
            <a:lumOff val="-3921"/>
            <a:alpha val="100000"/>
          </a:schemeClr>
        </a:fillRef>
        <a:effectRef idx="1">
          <a:scrgbClr r="0" g="0" b="0"/>
        </a:effectRef>
        <a:fontRef idx="minor">
          <a:schemeClr val="lt1"/>
        </a:fontRef>
      </dsp:style>
      <dsp:txBody>
        <a:bodyPr rot="5400000" lIns="152400" tIns="0" rIns="304800" bIns="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dirty="0"/>
            <a:t>编程示例</a:t>
          </a:r>
        </a:p>
      </dsp:txBody>
      <dsp:txXfrm rot="-5400000">
        <a:off x="2429632" y="1302546"/>
        <a:ext cx="3299450" cy="694359"/>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AADE71-C30E-4F5D-866B-B658FF3131F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5B6209-84E1-469C-84FB-F2C2DDD759A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36BFD-8505-4B26-BFF4-BA6D777A1A4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8B62B3-3C8F-4245-BF2A-9A2A660538A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8B62B3-3C8F-4245-BF2A-9A2A660538A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8B62B3-3C8F-4245-BF2A-9A2A660538A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8B62B3-3C8F-4245-BF2A-9A2A660538A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chemeClr val="bg1">
                    <a:lumMod val="50000"/>
                  </a:schemeClr>
                </a:solidFill>
              </a:defRPr>
            </a:lvl1pPr>
          </a:lstStyle>
          <a:p>
            <a:r>
              <a:rPr lang="en-US" altLang="zh-CN"/>
              <a:t>© 2018 Uptech Harmony. All rights reserved.</a:t>
            </a:r>
            <a:endParaRPr lang="zh-CN" altLang="en-US" dirty="0"/>
          </a:p>
        </p:txBody>
      </p:sp>
      <p:sp>
        <p:nvSpPr>
          <p:cNvPr id="5" name="页脚占位符 4"/>
          <p:cNvSpPr>
            <a:spLocks noGrp="1"/>
          </p:cNvSpPr>
          <p:nvPr>
            <p:ph type="ftr" sz="quarter" idx="11"/>
          </p:nvPr>
        </p:nvSpPr>
        <p:spPr/>
        <p:txBody>
          <a:bodyPr/>
          <a:lstStyle>
            <a:lvl1pPr>
              <a:defRPr>
                <a:solidFill>
                  <a:schemeClr val="bg1">
                    <a:lumMod val="50000"/>
                  </a:schemeClr>
                </a:solidFill>
              </a:defRPr>
            </a:lvl1pPr>
          </a:lstStyle>
          <a:p>
            <a:r>
              <a:rPr lang="en-US" altLang="zh-CN" dirty="0" err="1"/>
              <a:t>Uptech</a:t>
            </a:r>
            <a:r>
              <a:rPr lang="en-US" altLang="zh-CN" dirty="0"/>
              <a:t> Harmony Sharing</a:t>
            </a:r>
            <a:endParaRPr lang="zh-CN" altLang="en-US" dirty="0"/>
          </a:p>
        </p:txBody>
      </p:sp>
      <p:sp>
        <p:nvSpPr>
          <p:cNvPr id="6" name="灯片编号占位符 5"/>
          <p:cNvSpPr>
            <a:spLocks noGrp="1"/>
          </p:cNvSpPr>
          <p:nvPr>
            <p:ph type="sldNum" sz="quarter" idx="12"/>
          </p:nvPr>
        </p:nvSpPr>
        <p:spPr/>
        <p:txBody>
          <a:bodyPr/>
          <a:lstStyle>
            <a:lvl1pPr>
              <a:defRPr>
                <a:solidFill>
                  <a:schemeClr val="bg1">
                    <a:lumMod val="50000"/>
                  </a:schemeClr>
                </a:solidFill>
              </a:defRPr>
            </a:lvl1pPr>
          </a:lstStyle>
          <a:p>
            <a:fld id="{C2033DB1-F1ED-4168-9E81-75135C47516B}" type="slidenum">
              <a:rPr lang="zh-CN" altLang="en-US" smtClean="0"/>
            </a:fld>
            <a:endParaRPr lang="zh-CN" altLang="en-US" dirty="0"/>
          </a:p>
        </p:txBody>
      </p:sp>
      <p:pic>
        <p:nvPicPr>
          <p:cNvPr id="7" name="图片 6"/>
          <p:cNvPicPr>
            <a:picLocks noChangeAspect="1"/>
          </p:cNvPicPr>
          <p:nvPr userDrawn="1"/>
        </p:nvPicPr>
        <p:blipFill>
          <a:blip r:embed="rId2" cstate="print"/>
          <a:stretch>
            <a:fillRect/>
          </a:stretch>
        </p:blipFill>
        <p:spPr>
          <a:xfrm>
            <a:off x="-2" y="6448425"/>
            <a:ext cx="5437821" cy="54000"/>
          </a:xfrm>
          <a:prstGeom prst="rect">
            <a:avLst/>
          </a:prstGeom>
        </p:spPr>
      </p:pic>
      <p:pic>
        <p:nvPicPr>
          <p:cNvPr id="8" name="图片 7"/>
          <p:cNvPicPr>
            <a:picLocks noChangeAspect="1"/>
          </p:cNvPicPr>
          <p:nvPr userDrawn="1"/>
        </p:nvPicPr>
        <p:blipFill>
          <a:blip r:embed="rId2" cstate="print"/>
          <a:stretch>
            <a:fillRect/>
          </a:stretch>
        </p:blipFill>
        <p:spPr>
          <a:xfrm>
            <a:off x="5418030" y="6448425"/>
            <a:ext cx="5437821" cy="54000"/>
          </a:xfrm>
          <a:prstGeom prst="rect">
            <a:avLst/>
          </a:prstGeom>
        </p:spPr>
      </p:pic>
      <p:pic>
        <p:nvPicPr>
          <p:cNvPr id="10" name="图片 9"/>
          <p:cNvPicPr>
            <a:picLocks noChangeAspect="1"/>
          </p:cNvPicPr>
          <p:nvPr userDrawn="1"/>
        </p:nvPicPr>
        <p:blipFill>
          <a:blip r:embed="rId2" cstate="print"/>
          <a:stretch>
            <a:fillRect/>
          </a:stretch>
        </p:blipFill>
        <p:spPr>
          <a:xfrm>
            <a:off x="10843151" y="6448425"/>
            <a:ext cx="5437821" cy="54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a:t>© 2018 Uptech Harmony. All rights reserved.</a:t>
            </a:r>
            <a:endParaRPr lang="zh-CN" altLang="en-US"/>
          </a:p>
        </p:txBody>
      </p:sp>
      <p:sp>
        <p:nvSpPr>
          <p:cNvPr id="5" name="页脚占位符 4"/>
          <p:cNvSpPr>
            <a:spLocks noGrp="1"/>
          </p:cNvSpPr>
          <p:nvPr>
            <p:ph type="ftr" sz="quarter" idx="11"/>
          </p:nvPr>
        </p:nvSpPr>
        <p:spPr/>
        <p:txBody>
          <a:bodyPr/>
          <a:lstStyle/>
          <a:p>
            <a:r>
              <a:rPr lang="en-US" altLang="zh-CN"/>
              <a:t>Uptech Harmony Sharing</a:t>
            </a:r>
            <a:endParaRPr lang="zh-CN" altLang="en-US"/>
          </a:p>
        </p:txBody>
      </p:sp>
      <p:sp>
        <p:nvSpPr>
          <p:cNvPr id="6" name="灯片编号占位符 5"/>
          <p:cNvSpPr>
            <a:spLocks noGrp="1"/>
          </p:cNvSpPr>
          <p:nvPr>
            <p:ph type="sldNum" sz="quarter" idx="12"/>
          </p:nvPr>
        </p:nvSpPr>
        <p:spPr/>
        <p:txBody>
          <a:bodyPr/>
          <a:lstStyle/>
          <a:p>
            <a:fld id="{C2033DB1-F1ED-4168-9E81-75135C47516B}" type="slidenum">
              <a:rPr lang="zh-CN" altLang="en-US" smtClean="0"/>
            </a:fld>
            <a:endParaRPr lang="zh-CN" altLang="en-US"/>
          </a:p>
        </p:txBody>
      </p:sp>
      <p:pic>
        <p:nvPicPr>
          <p:cNvPr id="7" name="图片 6"/>
          <p:cNvPicPr>
            <a:picLocks noChangeAspect="1"/>
          </p:cNvPicPr>
          <p:nvPr userDrawn="1"/>
        </p:nvPicPr>
        <p:blipFill>
          <a:blip r:embed="rId2" cstate="print"/>
          <a:stretch>
            <a:fillRect/>
          </a:stretch>
        </p:blipFill>
        <p:spPr>
          <a:xfrm>
            <a:off x="-2" y="6448425"/>
            <a:ext cx="5437821" cy="54000"/>
          </a:xfrm>
          <a:prstGeom prst="rect">
            <a:avLst/>
          </a:prstGeom>
        </p:spPr>
      </p:pic>
      <p:pic>
        <p:nvPicPr>
          <p:cNvPr id="8" name="图片 7"/>
          <p:cNvPicPr>
            <a:picLocks noChangeAspect="1"/>
          </p:cNvPicPr>
          <p:nvPr userDrawn="1"/>
        </p:nvPicPr>
        <p:blipFill>
          <a:blip r:embed="rId2" cstate="print"/>
          <a:stretch>
            <a:fillRect/>
          </a:stretch>
        </p:blipFill>
        <p:spPr>
          <a:xfrm>
            <a:off x="5418030" y="6448425"/>
            <a:ext cx="5437821" cy="54000"/>
          </a:xfrm>
          <a:prstGeom prst="rect">
            <a:avLst/>
          </a:prstGeom>
        </p:spPr>
      </p:pic>
      <p:pic>
        <p:nvPicPr>
          <p:cNvPr id="9" name="图片 8"/>
          <p:cNvPicPr>
            <a:picLocks noChangeAspect="1"/>
          </p:cNvPicPr>
          <p:nvPr userDrawn="1"/>
        </p:nvPicPr>
        <p:blipFill rotWithShape="1">
          <a:blip r:embed="rId3" cstate="print"/>
          <a:srcRect t="-3" b="-3"/>
          <a:stretch>
            <a:fillRect/>
          </a:stretch>
        </p:blipFill>
        <p:spPr>
          <a:xfrm>
            <a:off x="10842741" y="6445725"/>
            <a:ext cx="1332000" cy="594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r>
              <a:rPr lang="en-US" altLang="zh-CN"/>
              <a:t>© 2018 Uptech Harmony. All rights reserved.</a:t>
            </a:r>
            <a:endParaRPr lang="zh-CN" altLang="en-US"/>
          </a:p>
        </p:txBody>
      </p:sp>
      <p:sp>
        <p:nvSpPr>
          <p:cNvPr id="5" name="页脚占位符 4"/>
          <p:cNvSpPr>
            <a:spLocks noGrp="1"/>
          </p:cNvSpPr>
          <p:nvPr>
            <p:ph type="ftr" sz="quarter" idx="11"/>
          </p:nvPr>
        </p:nvSpPr>
        <p:spPr/>
        <p:txBody>
          <a:bodyPr/>
          <a:lstStyle/>
          <a:p>
            <a:r>
              <a:rPr lang="en-US" altLang="zh-CN"/>
              <a:t>Uptech Harmony Sharing</a:t>
            </a:r>
            <a:endParaRPr lang="zh-CN" altLang="en-US"/>
          </a:p>
        </p:txBody>
      </p:sp>
      <p:sp>
        <p:nvSpPr>
          <p:cNvPr id="6" name="灯片编号占位符 5"/>
          <p:cNvSpPr>
            <a:spLocks noGrp="1"/>
          </p:cNvSpPr>
          <p:nvPr>
            <p:ph type="sldNum" sz="quarter" idx="12"/>
          </p:nvPr>
        </p:nvSpPr>
        <p:spPr/>
        <p:txBody>
          <a:bodyPr/>
          <a:lstStyle/>
          <a:p>
            <a:fld id="{C2033DB1-F1ED-4168-9E81-75135C47516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microsoft.com/office/2007/relationships/hdphoto" Target="../media/image6.wdp"/><Relationship Id="rId5" Type="http://schemas.openxmlformats.org/officeDocument/2006/relationships/image" Target="../media/image5.png"/><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7" name="矩形 6"/>
          <p:cNvSpPr/>
          <p:nvPr userDrawn="1"/>
        </p:nvSpPr>
        <p:spPr>
          <a:xfrm>
            <a:off x="0" y="0"/>
            <a:ext cx="12192000" cy="3838354"/>
          </a:xfrm>
          <a:prstGeom prst="rect">
            <a:avLst/>
          </a:prstGeom>
          <a:solidFill>
            <a:srgbClr val="2368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2" cstate="print"/>
          <a:stretch>
            <a:fillRect/>
          </a:stretch>
        </p:blipFill>
        <p:spPr>
          <a:xfrm>
            <a:off x="295113" y="389563"/>
            <a:ext cx="1260000" cy="478126"/>
          </a:xfrm>
          <a:prstGeom prst="rect">
            <a:avLst/>
          </a:prstGeom>
        </p:spPr>
      </p:pic>
      <p:pic>
        <p:nvPicPr>
          <p:cNvPr id="14" name="图片 13"/>
          <p:cNvPicPr>
            <a:picLocks noChangeAspect="1"/>
          </p:cNvPicPr>
          <p:nvPr userDrawn="1"/>
        </p:nvPicPr>
        <p:blipFill>
          <a:blip r:embed="rId3" cstate="print"/>
          <a:stretch>
            <a:fillRect/>
          </a:stretch>
        </p:blipFill>
        <p:spPr>
          <a:xfrm>
            <a:off x="0" y="3783644"/>
            <a:ext cx="12192000" cy="1207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95647" y="6467563"/>
            <a:ext cx="2743200" cy="365125"/>
          </a:xfrm>
          <a:prstGeom prst="rect">
            <a:avLst/>
          </a:prstGeom>
        </p:spPr>
        <p:txBody>
          <a:bodyPr vert="horz" lIns="91440" tIns="45720" rIns="91440" bIns="45720" rtlCol="0" anchor="ctr"/>
          <a:lstStyle>
            <a:lvl1pPr algn="l">
              <a:defRPr sz="900">
                <a:solidFill>
                  <a:schemeClr val="bg1">
                    <a:lumMod val="50000"/>
                  </a:schemeClr>
                </a:solidFill>
                <a:latin typeface="华文细黑" panose="02010600040101010101" pitchFamily="2" charset="-122"/>
                <a:ea typeface="华文细黑" panose="02010600040101010101" pitchFamily="2" charset="-122"/>
              </a:defRPr>
            </a:lvl1pPr>
          </a:lstStyle>
          <a:p>
            <a:r>
              <a:rPr lang="en-US" altLang="zh-CN" dirty="0"/>
              <a:t>© 2018 </a:t>
            </a:r>
            <a:r>
              <a:rPr lang="en-US" altLang="zh-CN" dirty="0" err="1"/>
              <a:t>Uptech</a:t>
            </a:r>
            <a:r>
              <a:rPr lang="en-US" altLang="zh-CN" dirty="0"/>
              <a:t> Harmony. All rights reserved.</a:t>
            </a:r>
            <a:endParaRPr lang="zh-CN" altLang="en-US" dirty="0"/>
          </a:p>
        </p:txBody>
      </p:sp>
      <p:sp>
        <p:nvSpPr>
          <p:cNvPr id="5" name="页脚占位符 4"/>
          <p:cNvSpPr>
            <a:spLocks noGrp="1"/>
          </p:cNvSpPr>
          <p:nvPr>
            <p:ph type="ftr" sz="quarter" idx="3"/>
          </p:nvPr>
        </p:nvSpPr>
        <p:spPr>
          <a:xfrm>
            <a:off x="4038600" y="6467563"/>
            <a:ext cx="4114800" cy="365125"/>
          </a:xfrm>
          <a:prstGeom prst="rect">
            <a:avLst/>
          </a:prstGeom>
        </p:spPr>
        <p:txBody>
          <a:bodyPr vert="horz" lIns="91440" tIns="45720" rIns="91440" bIns="45720" rtlCol="0" anchor="ctr"/>
          <a:lstStyle>
            <a:lvl1pPr algn="ctr">
              <a:defRPr sz="900">
                <a:solidFill>
                  <a:schemeClr val="bg1">
                    <a:lumMod val="50000"/>
                  </a:schemeClr>
                </a:solidFill>
                <a:latin typeface="华文细黑" panose="02010600040101010101" pitchFamily="2" charset="-122"/>
                <a:ea typeface="华文细黑" panose="02010600040101010101" pitchFamily="2" charset="-122"/>
              </a:defRPr>
            </a:lvl1pPr>
          </a:lstStyle>
          <a:p>
            <a:r>
              <a:rPr lang="en-US" altLang="zh-CN" dirty="0" err="1"/>
              <a:t>Uptech</a:t>
            </a:r>
            <a:r>
              <a:rPr lang="en-US" altLang="zh-CN" dirty="0"/>
              <a:t> Harmony Sharing</a:t>
            </a:r>
            <a:endParaRPr lang="zh-CN" altLang="en-US" dirty="0"/>
          </a:p>
        </p:txBody>
      </p:sp>
      <p:sp>
        <p:nvSpPr>
          <p:cNvPr id="6" name="灯片编号占位符 5"/>
          <p:cNvSpPr>
            <a:spLocks noGrp="1"/>
          </p:cNvSpPr>
          <p:nvPr>
            <p:ph type="sldNum" sz="quarter" idx="4"/>
          </p:nvPr>
        </p:nvSpPr>
        <p:spPr>
          <a:xfrm>
            <a:off x="9253154" y="6467563"/>
            <a:ext cx="2743200" cy="365125"/>
          </a:xfrm>
          <a:prstGeom prst="rect">
            <a:avLst/>
          </a:prstGeom>
        </p:spPr>
        <p:txBody>
          <a:bodyPr vert="horz" lIns="91440" tIns="45720" rIns="91440" bIns="45720" rtlCol="0" anchor="ctr"/>
          <a:lstStyle>
            <a:lvl1pPr algn="r">
              <a:defRPr sz="900">
                <a:solidFill>
                  <a:schemeClr val="bg1">
                    <a:lumMod val="50000"/>
                  </a:schemeClr>
                </a:solidFill>
                <a:latin typeface="华文细黑" panose="02010600040101010101" pitchFamily="2" charset="-122"/>
                <a:ea typeface="华文细黑" panose="02010600040101010101" pitchFamily="2" charset="-122"/>
              </a:defRPr>
            </a:lvl1pPr>
          </a:lstStyle>
          <a:p>
            <a:fld id="{C2033DB1-F1ED-4168-9E81-75135C47516B}" type="slidenum">
              <a:rPr lang="zh-CN" altLang="en-US" smtClean="0"/>
            </a:fld>
            <a:endParaRPr lang="zh-CN" altLang="en-US" dirty="0"/>
          </a:p>
        </p:txBody>
      </p:sp>
      <p:pic>
        <p:nvPicPr>
          <p:cNvPr id="7" name="图片 6"/>
          <p:cNvPicPr>
            <a:picLocks noChangeAspect="1"/>
          </p:cNvPicPr>
          <p:nvPr userDrawn="1"/>
        </p:nvPicPr>
        <p:blipFill>
          <a:blip r:embed="rId5" cstate="print">
            <a:lum bright="6000"/>
            <a:extLst>
              <a:ext uri="{BEBA8EAE-BF5A-486C-A8C5-ECC9F3942E4B}">
                <a14:imgProps xmlns:a14="http://schemas.microsoft.com/office/drawing/2010/main">
                  <a14:imgLayer r:embed="rId6">
                    <a14:imgEffect>
                      <a14:brightnessContrast bright="5000"/>
                    </a14:imgEffect>
                  </a14:imgLayer>
                </a14:imgProps>
              </a:ext>
            </a:extLst>
          </a:blip>
          <a:stretch>
            <a:fillRect/>
          </a:stretch>
        </p:blipFill>
        <p:spPr>
          <a:xfrm>
            <a:off x="10668952" y="283773"/>
            <a:ext cx="867020" cy="329454"/>
          </a:xfrm>
          <a:prstGeom prst="rect">
            <a:avLst/>
          </a:prstGeom>
        </p:spPr>
      </p:pic>
      <p:sp>
        <p:nvSpPr>
          <p:cNvPr id="2" name="文本框 1"/>
          <p:cNvSpPr txBox="1"/>
          <p:nvPr userDrawn="1"/>
        </p:nvSpPr>
        <p:spPr>
          <a:xfrm>
            <a:off x="10177755" y="613227"/>
            <a:ext cx="2054678" cy="215444"/>
          </a:xfrm>
          <a:prstGeom prst="rect">
            <a:avLst/>
          </a:prstGeom>
          <a:noFill/>
        </p:spPr>
        <p:txBody>
          <a:bodyPr wrap="square" rtlCol="0">
            <a:spAutoFit/>
          </a:bodyPr>
          <a:lstStyle/>
          <a:p>
            <a:r>
              <a:rPr lang="zh-CN" altLang="en-US" sz="800" dirty="0">
                <a:solidFill>
                  <a:srgbClr val="2567B0"/>
                </a:solidFill>
                <a:latin typeface="华文细黑" panose="02010600040101010101" pitchFamily="2" charset="-122"/>
                <a:ea typeface="华文细黑" panose="02010600040101010101" pitchFamily="2" charset="-122"/>
              </a:rPr>
              <a:t>引领人工智能</a:t>
            </a:r>
            <a:r>
              <a:rPr lang="en-US" altLang="zh-CN" sz="800" b="1" i="0" u="none" strike="noStrike" kern="1200" dirty="0">
                <a:solidFill>
                  <a:srgbClr val="2567B0"/>
                </a:solidFill>
                <a:effectLst/>
                <a:latin typeface="华文细黑" panose="02010600040101010101" pitchFamily="2" charset="-122"/>
                <a:ea typeface="华文细黑" panose="02010600040101010101" pitchFamily="2" charset="-122"/>
                <a:cs typeface="+mn-cs"/>
              </a:rPr>
              <a:t>·</a:t>
            </a:r>
            <a:r>
              <a:rPr lang="zh-CN" altLang="en-US" sz="800" b="0" i="0" u="none" strike="noStrike" kern="1200" dirty="0">
                <a:solidFill>
                  <a:srgbClr val="2567B0"/>
                </a:solidFill>
                <a:effectLst/>
                <a:latin typeface="华文细黑" panose="02010600040101010101" pitchFamily="2" charset="-122"/>
                <a:ea typeface="华文细黑" panose="02010600040101010101" pitchFamily="2" charset="-122"/>
                <a:cs typeface="+mn-cs"/>
              </a:rPr>
              <a:t>机器人领域的科技教育</a:t>
            </a:r>
            <a:endParaRPr lang="zh-CN" altLang="en-US" sz="800" dirty="0">
              <a:solidFill>
                <a:srgbClr val="2567B0"/>
              </a:solidFill>
              <a:latin typeface="华文细黑" panose="02010600040101010101" pitchFamily="2" charset="-122"/>
              <a:ea typeface="华文细黑" panose="02010600040101010101" pitchFamily="2" charset="-122"/>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59.png"/><Relationship Id="rId1" Type="http://schemas.openxmlformats.org/officeDocument/2006/relationships/image" Target="../media/image58.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61.png"/><Relationship Id="rId1" Type="http://schemas.openxmlformats.org/officeDocument/2006/relationships/image" Target="../media/image60.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63.png"/><Relationship Id="rId1"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hyperlink" Target="&#32479;&#19968;&#36718;&#24335;&#35270;&#39057;.mp4" TargetMode="External"/><Relationship Id="rId2" Type="http://schemas.openxmlformats.org/officeDocument/2006/relationships/image" Target="../media/image11.png"/><Relationship Id="rId1" Type="http://schemas.openxmlformats.org/officeDocument/2006/relationships/image" Target="../media/image8.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hyperlink" Target="2019&#20223;&#20154;&#25955;&#25171;.mp4" TargetMode="External"/><Relationship Id="rId2" Type="http://schemas.openxmlformats.org/officeDocument/2006/relationships/image" Target="../media/image11.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hyperlink" Target="&#21019;&#24847;&#20043;&#26143;&#26500;&#22411;&#20171;&#32461;.mp4" TargetMode="Externa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hyperlink" Target="file:///F:\&#20135;&#21697;&#35270;&#39057;\2020&#26032;&#35270;&#39057;\&#21019;&#24847;&#20043;&#26143;&#26500;&#22411;&#20171;&#32461;.mp4" TargetMode="External"/><Relationship Id="rId2" Type="http://schemas.openxmlformats.org/officeDocument/2006/relationships/image" Target="../media/image9.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hyperlink" Target="&#36718;&#24335;&#26684;&#26007;&#25645;&#24314;&#35270;&#39057;.mp4" TargetMode="External"/><Relationship Id="rId2" Type="http://schemas.openxmlformats.org/officeDocument/2006/relationships/image" Target="../media/image64.png"/><Relationship Id="rId1"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5.png"/><Relationship Id="rId1" Type="http://schemas.openxmlformats.org/officeDocument/2006/relationships/image" Target="../media/image8.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6.jpeg"/><Relationship Id="rId2" Type="http://schemas.openxmlformats.org/officeDocument/2006/relationships/hyperlink" Target="../5.&#21019;&#24847;&#20043;&#26143;&#36164;&#26009;&#38598;&#21512;/&#27494;&#26415;&#25794;&#21488;&#36187;&#30456;&#20851;/&#26426;&#22120;&#20154;&#25794;&#21488;&#36187;&#21508;&#32452;&#21035;&#35270;&#39057;/&#26080;&#24046;&#21035;&#32452;.rmvb" TargetMode="External"/><Relationship Id="rId1"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7.jpeg"/><Relationship Id="rId1"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8.png"/><Relationship Id="rId1" Type="http://schemas.openxmlformats.org/officeDocument/2006/relationships/image" Target="../media/image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8.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3.jpe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8.png"/><Relationship Id="rId7" Type="http://schemas.openxmlformats.org/officeDocument/2006/relationships/image" Target="../media/image16.jpe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21338;&#21019;&#36719;&#20214;/Keil%20uVision5.lnk" TargetMode="Externa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21338;&#21019;&#36719;&#20214;/NorthStar.lnk" TargetMode="External"/></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hyperlink" Target="02\2_&#26080;&#24046;&#21035;&#32452;1vs1&#35828;&#26126;&#25991;&#26723;.doc" TargetMode="External"/><Relationship Id="rId5" Type="http://schemas.openxmlformats.org/officeDocument/2006/relationships/hyperlink" Target="&#36718;&#24335;&#26684;&#26007;&#25645;&#24314;&#35270;&#39057;.mp4" TargetMode="External"/><Relationship Id="rId4" Type="http://schemas.openxmlformats.org/officeDocument/2006/relationships/image" Target="../media/image11.png"/><Relationship Id="rId3" Type="http://schemas.openxmlformats.org/officeDocument/2006/relationships/image" Target="../media/image75.emf"/><Relationship Id="rId2" Type="http://schemas.openxmlformats.org/officeDocument/2006/relationships/image" Target="../media/image74.jpeg"/><Relationship Id="rId1" Type="http://schemas.openxmlformats.org/officeDocument/2006/relationships/image" Target="../media/image8.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8.png"/><Relationship Id="rId1" Type="http://schemas.openxmlformats.org/officeDocument/2006/relationships/image" Target="../media/image8.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8.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0.png"/><Relationship Id="rId2" Type="http://schemas.openxmlformats.org/officeDocument/2006/relationships/image" Target="../media/image81.png"/><Relationship Id="rId1" Type="http://schemas.openxmlformats.org/officeDocument/2006/relationships/image" Target="../media/image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1.png"/><Relationship Id="rId2" Type="http://schemas.openxmlformats.org/officeDocument/2006/relationships/image" Target="../media/image69.png"/><Relationship Id="rId1"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2.png"/><Relationship Id="rId1"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3.jpeg"/><Relationship Id="rId1"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4.png"/><Relationship Id="rId1"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5.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6.png"/><Relationship Id="rId1"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7.png"/><Relationship Id="rId1"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8.png"/><Relationship Id="rId1" Type="http://schemas.openxmlformats.org/officeDocument/2006/relationships/image" Target="../media/image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9.png"/><Relationship Id="rId1" Type="http://schemas.openxmlformats.org/officeDocument/2006/relationships/image" Target="../media/image8.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8.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6.png"/><Relationship Id="rId1" Type="http://schemas.openxmlformats.org/officeDocument/2006/relationships/image" Target="../media/image8.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4.png"/><Relationship Id="rId2" Type="http://schemas.openxmlformats.org/officeDocument/2006/relationships/image" Target="../media/image97.png"/><Relationship Id="rId1" Type="http://schemas.openxmlformats.org/officeDocument/2006/relationships/image" Target="../media/image8.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22.emf"/><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emf"/></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8.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hyperlink" Target="1v1&#28436;&#31034;&#35270;&#39057;.mp4" TargetMode="External"/><Relationship Id="rId2" Type="http://schemas.openxmlformats.org/officeDocument/2006/relationships/image" Target="../media/image11.png"/><Relationship Id="rId1"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2.jpe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stretch>
            <a:fillRect/>
          </a:stretch>
        </p:blipFill>
        <p:spPr>
          <a:xfrm>
            <a:off x="6237" y="0"/>
            <a:ext cx="12179525" cy="6858000"/>
          </a:xfrm>
          <a:prstGeom prst="rect">
            <a:avLst/>
          </a:prstGeom>
        </p:spPr>
      </p:pic>
      <p:sp>
        <p:nvSpPr>
          <p:cNvPr id="7" name="Title 2"/>
          <p:cNvSpPr txBox="1"/>
          <p:nvPr/>
        </p:nvSpPr>
        <p:spPr>
          <a:xfrm>
            <a:off x="295113" y="2811836"/>
            <a:ext cx="11504346" cy="859640"/>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4400" dirty="0">
                <a:solidFill>
                  <a:schemeClr val="bg1"/>
                </a:solidFill>
                <a:latin typeface="华文细黑" panose="02010600040101010101" pitchFamily="2" charset="-122"/>
                <a:ea typeface="华文细黑" panose="02010600040101010101" pitchFamily="2" charset="-122"/>
              </a:rPr>
              <a:t>机器人创新设计</a:t>
            </a:r>
            <a:r>
              <a:rPr lang="en-US" altLang="zh-CN" sz="4400" dirty="0">
                <a:solidFill>
                  <a:schemeClr val="bg1"/>
                </a:solidFill>
                <a:latin typeface="华文细黑" panose="02010600040101010101" pitchFamily="2" charset="-122"/>
                <a:ea typeface="华文细黑" panose="02010600040101010101" pitchFamily="2" charset="-122"/>
              </a:rPr>
              <a:t>——</a:t>
            </a:r>
            <a:r>
              <a:rPr lang="zh-CN" altLang="en-US" sz="4400" dirty="0">
                <a:solidFill>
                  <a:schemeClr val="bg1"/>
                </a:solidFill>
                <a:latin typeface="华文细黑" panose="02010600040101010101" pitchFamily="2" charset="-122"/>
                <a:ea typeface="华文细黑" panose="02010600040101010101" pitchFamily="2" charset="-122"/>
              </a:rPr>
              <a:t>创意之星</a:t>
            </a:r>
            <a:endParaRPr lang="en-US" altLang="zh-CN" sz="4400" dirty="0">
              <a:solidFill>
                <a:schemeClr val="bg1"/>
              </a:solidFill>
              <a:latin typeface="华文细黑" panose="02010600040101010101" pitchFamily="2" charset="-122"/>
              <a:ea typeface="华文细黑" panose="02010600040101010101" pitchFamily="2" charset="-122"/>
            </a:endParaRPr>
          </a:p>
        </p:txBody>
      </p:sp>
      <p:sp>
        <p:nvSpPr>
          <p:cNvPr id="8" name="Subtitle 3"/>
          <p:cNvSpPr txBox="1"/>
          <p:nvPr/>
        </p:nvSpPr>
        <p:spPr>
          <a:xfrm>
            <a:off x="335708" y="4822867"/>
            <a:ext cx="11498296" cy="384175"/>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600" dirty="0">
                <a:latin typeface="黑体" panose="02010609060101010101" pitchFamily="49" charset="-122"/>
                <a:ea typeface="黑体" panose="02010609060101010101" pitchFamily="49" charset="-122"/>
              </a:rPr>
              <a:t>报告人</a:t>
            </a:r>
            <a:endParaRPr lang="en-US" sz="1600" dirty="0">
              <a:latin typeface="黑体" panose="02010609060101010101" pitchFamily="49" charset="-122"/>
              <a:ea typeface="黑体" panose="02010609060101010101" pitchFamily="49" charset="-122"/>
            </a:endParaRPr>
          </a:p>
        </p:txBody>
      </p:sp>
      <p:sp>
        <p:nvSpPr>
          <p:cNvPr id="9" name="Text Placeholder 4"/>
          <p:cNvSpPr txBox="1"/>
          <p:nvPr/>
        </p:nvSpPr>
        <p:spPr>
          <a:xfrm>
            <a:off x="335708" y="5164903"/>
            <a:ext cx="11498296" cy="38417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600" dirty="0">
              <a:latin typeface="华文细黑" panose="02010600040101010101" pitchFamily="2" charset="-122"/>
              <a:ea typeface="华文细黑" panose="02010600040101010101" pitchFamily="2" charset="-122"/>
            </a:endParaRPr>
          </a:p>
        </p:txBody>
      </p:sp>
      <p:sp>
        <p:nvSpPr>
          <p:cNvPr id="10" name="Text Placeholder 5"/>
          <p:cNvSpPr txBox="1"/>
          <p:nvPr/>
        </p:nvSpPr>
        <p:spPr>
          <a:xfrm>
            <a:off x="335708" y="5938225"/>
            <a:ext cx="11498296" cy="38417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dirty="0">
              <a:latin typeface="华文细黑" panose="02010600040101010101" pitchFamily="2" charset="-122"/>
              <a:ea typeface="华文细黑" panose="02010600040101010101" pitchFamily="2" charset="-122"/>
              <a:cs typeface="Arial" panose="020B0604020202020204" pitchFamily="34" charset="0"/>
            </a:endParaRPr>
          </a:p>
        </p:txBody>
      </p:sp>
      <p:sp>
        <p:nvSpPr>
          <p:cNvPr id="11" name="Text Placeholder 6"/>
          <p:cNvSpPr txBox="1"/>
          <p:nvPr/>
        </p:nvSpPr>
        <p:spPr>
          <a:xfrm>
            <a:off x="336671" y="3942453"/>
            <a:ext cx="11498296" cy="3986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solidFill>
                  <a:srgbClr val="2368AD"/>
                </a:solidFill>
                <a:latin typeface="宋体" panose="02010600030101010101" pitchFamily="2" charset="-122"/>
                <a:ea typeface="宋体" panose="02010600030101010101" pitchFamily="2" charset="-122"/>
              </a:rPr>
              <a:t>北京博创尚和科技有限公司</a:t>
            </a:r>
            <a:endParaRPr lang="en-US" dirty="0">
              <a:solidFill>
                <a:srgbClr val="2368AD"/>
              </a:solidFill>
              <a:latin typeface="宋体" panose="02010600030101010101" pitchFamily="2" charset="-122"/>
              <a:ea typeface="宋体" panose="02010600030101010101" pitchFamily="2" charset="-122"/>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725658" y="694563"/>
            <a:ext cx="7170935"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课程设置示例</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6" name="组合 5"/>
          <p:cNvGrpSpPr/>
          <p:nvPr/>
        </p:nvGrpSpPr>
        <p:grpSpPr>
          <a:xfrm>
            <a:off x="452762" y="1002807"/>
            <a:ext cx="252000" cy="252000"/>
            <a:chOff x="282790" y="1400877"/>
            <a:chExt cx="252000" cy="252000"/>
          </a:xfrm>
        </p:grpSpPr>
        <p:sp>
          <p:nvSpPr>
            <p:cNvPr id="7" name="椭圆 6"/>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加号 7"/>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教学平台概述</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课程设置示例</a:t>
            </a:r>
            <a:endPar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2" name="图片 11"/>
          <p:cNvPicPr>
            <a:picLocks noChangeAspect="1"/>
          </p:cNvPicPr>
          <p:nvPr/>
        </p:nvPicPr>
        <p:blipFill>
          <a:blip r:embed="rId1" cstate="print"/>
          <a:stretch>
            <a:fillRect/>
          </a:stretch>
        </p:blipFill>
        <p:spPr>
          <a:xfrm>
            <a:off x="220030" y="448720"/>
            <a:ext cx="408433" cy="420625"/>
          </a:xfrm>
          <a:prstGeom prst="rect">
            <a:avLst/>
          </a:prstGeom>
        </p:spPr>
      </p:pic>
      <p:sp>
        <p:nvSpPr>
          <p:cNvPr id="13" name="矩形 12"/>
          <p:cNvSpPr/>
          <p:nvPr/>
        </p:nvSpPr>
        <p:spPr>
          <a:xfrm>
            <a:off x="534670" y="2072640"/>
            <a:ext cx="11102340" cy="2979420"/>
          </a:xfrm>
          <a:prstGeom prst="rect">
            <a:avLst/>
          </a:prstGeom>
        </p:spPr>
        <p:txBody>
          <a:bodyPr wrap="square">
            <a:spAutoFit/>
          </a:bodyPr>
          <a:lstStyle/>
          <a:p>
            <a:pPr algn="just">
              <a:lnSpc>
                <a:spcPct val="173000"/>
              </a:lnSpc>
              <a:spcBef>
                <a:spcPts val="1300"/>
              </a:spcBef>
              <a:spcAft>
                <a:spcPts val="1300"/>
              </a:spcAft>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altLang="zh-CN" sz="1600" dirty="0">
                <a:latin typeface="微软雅黑" panose="020B0503020204020204" pitchFamily="34" charset="-122"/>
                <a:ea typeface="微软雅黑" panose="020B0503020204020204" pitchFamily="34" charset="-122"/>
                <a:cs typeface="微软雅黑" panose="020B0503020204020204" pitchFamily="34" charset="-122"/>
              </a:rPr>
              <a:t>基于创意之星™平台，借助新开发的人工智能版控制器，充分利用创意之星™原有结构、传感、驱动资源，拓展创意之星™基于视觉、姿态、语音的项目应用。人工智能版控制器采用全新的树莓派控制器，专门开发了创意之星™传感器和机器人舵机的硬件接口，集成了姿态传感器和LCD。软件方面开发了专门的python库文件，兼容python2，python3，可通过简洁的树莓派函数，完成创意之星™传感器读取，机器人舵机设置与控制，LCD写屏，姿态传感器读取等操作，从而使用python开发更多的机器人创意。</a:t>
            </a:r>
            <a:endParaRPr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73000"/>
              </a:lnSpc>
              <a:spcBef>
                <a:spcPts val="1300"/>
              </a:spcBef>
              <a:spcAft>
                <a:spcPts val="1300"/>
              </a:spcAft>
            </a:pPr>
            <a:r>
              <a:rPr altLang="zh-CN" sz="1600" dirty="0">
                <a:latin typeface="微软雅黑" panose="020B0503020204020204" pitchFamily="34" charset="-122"/>
                <a:ea typeface="微软雅黑" panose="020B0503020204020204" pitchFamily="34" charset="-122"/>
                <a:cs typeface="微软雅黑" panose="020B0503020204020204" pitchFamily="34" charset="-122"/>
              </a:rPr>
              <a:t>预期成果：完成多种创意机器人作品。本课程可安排32学时，内容如下所示：</a:t>
            </a:r>
            <a:endParaRPr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929513" y="1502109"/>
            <a:ext cx="3401060" cy="570230"/>
          </a:xfrm>
          <a:prstGeom prst="rect">
            <a:avLst/>
          </a:prstGeom>
        </p:spPr>
        <p:txBody>
          <a:bodyPr wrap="none">
            <a:spAutoFit/>
          </a:bodyPr>
          <a:lstStyle/>
          <a:p>
            <a:pPr algn="just">
              <a:lnSpc>
                <a:spcPct val="173000"/>
              </a:lnSpc>
              <a:spcBef>
                <a:spcPts val="1300"/>
              </a:spcBef>
              <a:spcAft>
                <a:spcPts val="1300"/>
              </a:spcAft>
            </a:pPr>
            <a:r>
              <a:rPr lang="zh-CN" altLang="zh-CN" b="1" kern="100" dirty="0">
                <a:solidFill>
                  <a:srgbClr val="000000"/>
                </a:solidFill>
                <a:latin typeface="宋体" panose="02010600030101010101" pitchFamily="2" charset="-122"/>
                <a:ea typeface="宋体" panose="02010600030101010101" pitchFamily="2" charset="-122"/>
              </a:rPr>
              <a:t>人工智能技术与机器人创新实践</a:t>
            </a:r>
            <a:endParaRPr lang="zh-CN" altLang="zh-CN" b="1" kern="100" dirty="0">
              <a:solidFill>
                <a:srgbClr val="000000"/>
              </a:solidFill>
              <a:latin typeface="宋体" panose="02010600030101010101" pitchFamily="2" charset="-122"/>
              <a:ea typeface="宋体" panose="02010600030101010101" pitchFamily="2" charset="-122"/>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725658" y="694563"/>
            <a:ext cx="7170935"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课程设置示例</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6" name="组合 5"/>
          <p:cNvGrpSpPr/>
          <p:nvPr/>
        </p:nvGrpSpPr>
        <p:grpSpPr>
          <a:xfrm>
            <a:off x="452762" y="1002807"/>
            <a:ext cx="252000" cy="252000"/>
            <a:chOff x="282790" y="1400877"/>
            <a:chExt cx="252000" cy="252000"/>
          </a:xfrm>
        </p:grpSpPr>
        <p:sp>
          <p:nvSpPr>
            <p:cNvPr id="7" name="椭圆 6"/>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加号 7"/>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教学平台概述</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课程设置示例</a:t>
            </a:r>
            <a:endPar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2" name="图片 11"/>
          <p:cNvPicPr>
            <a:picLocks noChangeAspect="1"/>
          </p:cNvPicPr>
          <p:nvPr/>
        </p:nvPicPr>
        <p:blipFill>
          <a:blip r:embed="rId1" cstate="print"/>
          <a:stretch>
            <a:fillRect/>
          </a:stretch>
        </p:blipFill>
        <p:spPr>
          <a:xfrm>
            <a:off x="220030" y="448720"/>
            <a:ext cx="408433" cy="420625"/>
          </a:xfrm>
          <a:prstGeom prst="rect">
            <a:avLst/>
          </a:prstGeom>
        </p:spPr>
      </p:pic>
      <p:graphicFrame>
        <p:nvGraphicFramePr>
          <p:cNvPr id="2" name="表格 1"/>
          <p:cNvGraphicFramePr/>
          <p:nvPr>
            <p:custDataLst>
              <p:tags r:id="rId2"/>
            </p:custDataLst>
          </p:nvPr>
        </p:nvGraphicFramePr>
        <p:xfrm>
          <a:off x="2694305" y="869315"/>
          <a:ext cx="8807450" cy="5587365"/>
        </p:xfrm>
        <a:graphic>
          <a:graphicData uri="http://schemas.openxmlformats.org/drawingml/2006/table">
            <a:tbl>
              <a:tblPr firstRow="1" bandRow="1">
                <a:tableStyleId>{5940675A-B579-460E-94D1-54222C63F5DA}</a:tableStyleId>
              </a:tblPr>
              <a:tblGrid>
                <a:gridCol w="1340485"/>
                <a:gridCol w="2536825"/>
                <a:gridCol w="4370070"/>
                <a:gridCol w="560070"/>
              </a:tblGrid>
              <a:tr h="243840">
                <a:tc gridSpan="4">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人工智能技术与机器人创新实践（32学时）</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课次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课程模块</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课程内容</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学时</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第1次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系统安装及环境搭建</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配置创意之星人工智能控制器镜像</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第2次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Python语法1</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Python编程基础</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第3次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Python语法2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Python编程进阶-面向对象编程</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第4次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Python-opencv</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Python-opencv基础操作</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第5次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二维码识别</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基于opencv识别apriltag二维码</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第6次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颜色识别</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基于opencv识别特定颜色</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第7次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颜色形状识别</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基于opencv识别特定颜色及形状</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第8次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人脸检测</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基于opencv检测人脸</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第9次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目标跟踪</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基于opencv，学习不同跟踪算法</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第10次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Openvino上</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基于tensorflow训练AI模型</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第11次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Openvino下</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基于openvino实现AI预测目标识别</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13360">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第12次</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创意之星运动控制</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利用python控制创意之星驱动读取传感器</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6720">
                <a:tc rowSpan="6">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综合实践</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捡网球机器人</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利用摄像头采集图像，依靠颜色与形状识别网球，并设计构型收集网球。</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6">
                  <a:txBody>
                    <a:bodyPr/>
                    <a:p>
                      <a:pPr indent="0" algn="ctr">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  每个8学时</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5435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云台追踪机器人</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用机器人舵机搭建2自由度云台，摄像头安在云台上，云台位于四轮小车上，采集人脸，驱动云台跟踪人脸。</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r>
              <a:tr h="42672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垃圾分类机器人</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用构型搭建出机械臂，通过AI模型识别垃圾种类并正确抓取分类。</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r>
              <a:tr h="426720">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考勤机器人</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搭建人形机器人，依靠AI模型实现人脸识别，并完成机器人考勤项目。</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r>
              <a:tr h="36766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武术擂台赛-仿人散打</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中国机器人大赛等全国比赛中武术擂台赛赛项实现</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r>
              <a:tr h="367665">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武术擂台赛-轮式格斗</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400" b="0">
                          <a:latin typeface="微软雅黑" panose="020B0503020204020204" pitchFamily="34" charset="-122"/>
                          <a:ea typeface="微软雅黑" panose="020B0503020204020204" pitchFamily="34" charset="-122"/>
                          <a:cs typeface="微软雅黑" panose="020B0503020204020204" pitchFamily="34" charset="-122"/>
                        </a:rPr>
                        <a:t>中国机器人大赛等全国比赛中武术擂台赛赛项实现</a:t>
                      </a:r>
                      <a:endParaRPr lang="en-US" altLang="en-US" sz="1400" b="0">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r>
            </a:tbl>
          </a:graphicData>
        </a:graphic>
      </p:graphicFrame>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6"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教学平台概述</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配套资源介绍</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9" name="Title 1"/>
          <p:cNvSpPr txBox="1"/>
          <p:nvPr/>
        </p:nvSpPr>
        <p:spPr>
          <a:xfrm>
            <a:off x="725658" y="694563"/>
            <a:ext cx="7170935"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配套资源</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10" name="组合 9"/>
          <p:cNvGrpSpPr/>
          <p:nvPr/>
        </p:nvGrpSpPr>
        <p:grpSpPr>
          <a:xfrm>
            <a:off x="452762" y="1002807"/>
            <a:ext cx="252000" cy="252000"/>
            <a:chOff x="282790" y="1400877"/>
            <a:chExt cx="252000" cy="252000"/>
          </a:xfrm>
        </p:grpSpPr>
        <p:sp>
          <p:nvSpPr>
            <p:cNvPr id="11" name="椭圆 10"/>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加号 11"/>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işḻïďê"/>
          <p:cNvGrpSpPr/>
          <p:nvPr/>
        </p:nvGrpSpPr>
        <p:grpSpPr>
          <a:xfrm>
            <a:off x="6581467" y="1591916"/>
            <a:ext cx="1667420" cy="1667858"/>
            <a:chOff x="6546413" y="2257147"/>
            <a:chExt cx="1868076" cy="1868076"/>
          </a:xfrm>
        </p:grpSpPr>
        <p:sp>
          <p:nvSpPr>
            <p:cNvPr id="14" name="íṩ1iďé"/>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5C92CF"/>
            </a:solidFill>
            <a:ln>
              <a:noFill/>
            </a:ln>
          </p:spPr>
          <p:txBody>
            <a:bodyPr anchor="ctr"/>
            <a:lstStyle/>
            <a:p>
              <a:pPr algn="ctr"/>
            </a:p>
          </p:txBody>
        </p:sp>
        <p:sp>
          <p:nvSpPr>
            <p:cNvPr id="15" name="işḻîḍè"/>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5C92CF"/>
            </a:solidFill>
            <a:ln>
              <a:noFill/>
            </a:ln>
          </p:spPr>
          <p:txBody>
            <a:bodyPr anchor="ctr"/>
            <a:lstStyle/>
            <a:p>
              <a:pPr algn="ctr"/>
            </a:p>
          </p:txBody>
        </p:sp>
        <p:sp>
          <p:nvSpPr>
            <p:cNvPr id="16" name="í$1ïḍê"/>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5C92CF"/>
            </a:solidFill>
            <a:ln>
              <a:noFill/>
            </a:ln>
          </p:spPr>
          <p:txBody>
            <a:bodyPr anchor="ctr"/>
            <a:lstStyle/>
            <a:p>
              <a:pPr algn="ctr"/>
            </a:p>
          </p:txBody>
        </p:sp>
        <p:sp>
          <p:nvSpPr>
            <p:cNvPr id="17" name="ïślïḋè"/>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5C92CF"/>
            </a:solidFill>
            <a:ln>
              <a:noFill/>
            </a:ln>
          </p:spPr>
          <p:txBody>
            <a:bodyPr anchor="ctr"/>
            <a:lstStyle/>
            <a:p>
              <a:pPr algn="ctr"/>
            </a:p>
          </p:txBody>
        </p:sp>
        <p:sp>
          <p:nvSpPr>
            <p:cNvPr id="18" name="ï$ḷïḍê"/>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5C92CF"/>
            </a:solidFill>
            <a:ln>
              <a:noFill/>
            </a:ln>
          </p:spPr>
          <p:txBody>
            <a:bodyPr anchor="ctr"/>
            <a:lstStyle/>
            <a:p>
              <a:pPr algn="ctr"/>
            </a:p>
          </p:txBody>
        </p:sp>
        <p:sp>
          <p:nvSpPr>
            <p:cNvPr id="19" name="ïslîdé"/>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5C92CF"/>
            </a:solidFill>
            <a:ln>
              <a:noFill/>
            </a:ln>
          </p:spPr>
          <p:txBody>
            <a:bodyPr anchor="ctr"/>
            <a:lstStyle/>
            <a:p>
              <a:pPr algn="ctr"/>
            </a:p>
          </p:txBody>
        </p:sp>
        <p:sp>
          <p:nvSpPr>
            <p:cNvPr id="20" name="íṩ1íďè"/>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82BDFE">
                <a:alpha val="24706"/>
              </a:srgbClr>
            </a:solidFill>
            <a:ln>
              <a:noFill/>
            </a:ln>
          </p:spPr>
          <p:txBody>
            <a:bodyPr anchor="ctr"/>
            <a:lstStyle/>
            <a:p>
              <a:pPr algn="ctr"/>
            </a:p>
          </p:txBody>
        </p:sp>
        <p:sp>
          <p:nvSpPr>
            <p:cNvPr id="21" name="ï$ḻîďé"/>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82BDFE">
                <a:alpha val="24706"/>
              </a:srgbClr>
            </a:solidFill>
            <a:ln>
              <a:noFill/>
            </a:ln>
          </p:spPr>
          <p:txBody>
            <a:bodyPr anchor="ctr"/>
            <a:lstStyle/>
            <a:p>
              <a:pPr algn="ctr"/>
            </a:p>
          </p:txBody>
        </p:sp>
        <p:sp>
          <p:nvSpPr>
            <p:cNvPr id="22" name="iṥľídé"/>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82BDFE">
                <a:alpha val="24706"/>
              </a:srgbClr>
            </a:solidFill>
            <a:ln>
              <a:noFill/>
            </a:ln>
          </p:spPr>
          <p:txBody>
            <a:bodyPr anchor="ctr"/>
            <a:lstStyle/>
            <a:p>
              <a:pPr algn="ctr"/>
            </a:p>
          </p:txBody>
        </p:sp>
        <p:sp>
          <p:nvSpPr>
            <p:cNvPr id="23" name="iṣlîdé"/>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82BDFE">
                <a:alpha val="25000"/>
              </a:srgbClr>
            </a:solidFill>
            <a:ln>
              <a:noFill/>
            </a:ln>
          </p:spPr>
          <p:txBody>
            <a:bodyPr anchor="ctr"/>
            <a:lstStyle/>
            <a:p>
              <a:pPr algn="ctr"/>
            </a:p>
          </p:txBody>
        </p:sp>
        <p:sp>
          <p:nvSpPr>
            <p:cNvPr id="24" name="î$ľïḓè"/>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82BDFE">
                <a:alpha val="24706"/>
              </a:srgbClr>
            </a:solidFill>
            <a:ln>
              <a:noFill/>
            </a:ln>
          </p:spPr>
          <p:txBody>
            <a:bodyPr anchor="ctr"/>
            <a:lstStyle/>
            <a:p>
              <a:pPr algn="ctr"/>
            </a:p>
          </p:txBody>
        </p:sp>
        <p:sp>
          <p:nvSpPr>
            <p:cNvPr id="25" name="iṣ1îḍê"/>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82BDFE">
                <a:alpha val="24706"/>
              </a:srgbClr>
            </a:solidFill>
            <a:ln>
              <a:noFill/>
            </a:ln>
          </p:spPr>
          <p:txBody>
            <a:bodyPr anchor="ctr"/>
            <a:lstStyle/>
            <a:p>
              <a:pPr algn="ctr"/>
            </a:p>
          </p:txBody>
        </p:sp>
      </p:grpSp>
      <p:grpSp>
        <p:nvGrpSpPr>
          <p:cNvPr id="26" name="ïşliďe"/>
          <p:cNvGrpSpPr/>
          <p:nvPr/>
        </p:nvGrpSpPr>
        <p:grpSpPr>
          <a:xfrm>
            <a:off x="773637" y="1726793"/>
            <a:ext cx="1667420" cy="1667858"/>
            <a:chOff x="1119258" y="2257147"/>
            <a:chExt cx="1868076" cy="1868076"/>
          </a:xfrm>
        </p:grpSpPr>
        <p:sp>
          <p:nvSpPr>
            <p:cNvPr id="27" name="îṡ1iḓê"/>
            <p:cNvSpPr/>
            <p:nvPr/>
          </p:nvSpPr>
          <p:spPr bwMode="auto">
            <a:xfrm>
              <a:off x="2495041"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5C92CF"/>
            </a:solidFill>
            <a:ln>
              <a:noFill/>
            </a:ln>
          </p:spPr>
          <p:txBody>
            <a:bodyPr anchor="ctr"/>
            <a:lstStyle/>
            <a:p>
              <a:pPr algn="ctr"/>
            </a:p>
          </p:txBody>
        </p:sp>
        <p:sp>
          <p:nvSpPr>
            <p:cNvPr id="28" name="ïslîdé"/>
            <p:cNvSpPr/>
            <p:nvPr/>
          </p:nvSpPr>
          <p:spPr bwMode="auto">
            <a:xfrm>
              <a:off x="2075273"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5C92CF"/>
            </a:solidFill>
            <a:ln>
              <a:noFill/>
            </a:ln>
          </p:spPr>
          <p:txBody>
            <a:bodyPr anchor="ctr"/>
            <a:lstStyle/>
            <a:p>
              <a:pPr algn="ctr"/>
            </a:p>
          </p:txBody>
        </p:sp>
        <p:sp>
          <p:nvSpPr>
            <p:cNvPr id="29" name="íSḷïḋé"/>
            <p:cNvSpPr/>
            <p:nvPr/>
          </p:nvSpPr>
          <p:spPr bwMode="auto">
            <a:xfrm>
              <a:off x="2796131"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5C92CF"/>
            </a:solidFill>
            <a:ln>
              <a:noFill/>
            </a:ln>
          </p:spPr>
          <p:txBody>
            <a:bodyPr anchor="ctr"/>
            <a:lstStyle/>
            <a:p>
              <a:pPr algn="ctr"/>
            </a:p>
          </p:txBody>
        </p:sp>
        <p:sp>
          <p:nvSpPr>
            <p:cNvPr id="30" name="ïṥ1íḍè"/>
            <p:cNvSpPr/>
            <p:nvPr/>
          </p:nvSpPr>
          <p:spPr bwMode="auto">
            <a:xfrm>
              <a:off x="2796131"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5C92CF"/>
            </a:solidFill>
            <a:ln>
              <a:noFill/>
            </a:ln>
          </p:spPr>
          <p:txBody>
            <a:bodyPr anchor="ctr"/>
            <a:lstStyle/>
            <a:p>
              <a:pPr algn="ctr"/>
            </a:p>
          </p:txBody>
        </p:sp>
        <p:sp>
          <p:nvSpPr>
            <p:cNvPr id="31" name="íṡlïďè"/>
            <p:cNvSpPr/>
            <p:nvPr/>
          </p:nvSpPr>
          <p:spPr bwMode="auto">
            <a:xfrm>
              <a:off x="2495041"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5C92CF"/>
            </a:solidFill>
            <a:ln>
              <a:noFill/>
            </a:ln>
          </p:spPr>
          <p:txBody>
            <a:bodyPr anchor="ctr"/>
            <a:lstStyle/>
            <a:p>
              <a:pPr algn="ctr"/>
            </a:p>
          </p:txBody>
        </p:sp>
        <p:sp>
          <p:nvSpPr>
            <p:cNvPr id="32" name="íṣľiḑè"/>
            <p:cNvSpPr/>
            <p:nvPr/>
          </p:nvSpPr>
          <p:spPr bwMode="auto">
            <a:xfrm>
              <a:off x="2075273"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5C92CF"/>
            </a:solidFill>
            <a:ln>
              <a:noFill/>
            </a:ln>
          </p:spPr>
          <p:txBody>
            <a:bodyPr anchor="ctr"/>
            <a:lstStyle/>
            <a:p>
              <a:pPr algn="ctr"/>
            </a:p>
          </p:txBody>
        </p:sp>
        <p:sp>
          <p:nvSpPr>
            <p:cNvPr id="33" name="íṧḻiḑé"/>
            <p:cNvSpPr/>
            <p:nvPr/>
          </p:nvSpPr>
          <p:spPr bwMode="auto">
            <a:xfrm>
              <a:off x="1606057"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E0EFFF"/>
            </a:solidFill>
            <a:ln>
              <a:noFill/>
            </a:ln>
          </p:spPr>
          <p:txBody>
            <a:bodyPr anchor="ctr"/>
            <a:lstStyle/>
            <a:p>
              <a:pPr algn="ctr"/>
            </a:p>
          </p:txBody>
        </p:sp>
        <p:sp>
          <p:nvSpPr>
            <p:cNvPr id="34" name="ïṩļïdè"/>
            <p:cNvSpPr/>
            <p:nvPr/>
          </p:nvSpPr>
          <p:spPr bwMode="auto">
            <a:xfrm>
              <a:off x="1256616"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E0EFFF"/>
            </a:solidFill>
            <a:ln>
              <a:noFill/>
            </a:ln>
          </p:spPr>
          <p:txBody>
            <a:bodyPr anchor="ctr"/>
            <a:lstStyle/>
            <a:p>
              <a:pPr algn="ctr"/>
            </a:p>
          </p:txBody>
        </p:sp>
        <p:sp>
          <p:nvSpPr>
            <p:cNvPr id="35" name="îṣḻïdè"/>
            <p:cNvSpPr/>
            <p:nvPr/>
          </p:nvSpPr>
          <p:spPr bwMode="auto">
            <a:xfrm>
              <a:off x="1119258"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E0EFFF"/>
            </a:solidFill>
            <a:ln>
              <a:noFill/>
            </a:ln>
          </p:spPr>
          <p:txBody>
            <a:bodyPr anchor="ctr"/>
            <a:lstStyle/>
            <a:p>
              <a:pPr algn="ctr"/>
            </a:p>
          </p:txBody>
        </p:sp>
        <p:sp>
          <p:nvSpPr>
            <p:cNvPr id="36" name="î$ḻïḓè"/>
            <p:cNvSpPr/>
            <p:nvPr/>
          </p:nvSpPr>
          <p:spPr bwMode="auto">
            <a:xfrm>
              <a:off x="1119258"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E0EFFF"/>
            </a:solidFill>
            <a:ln>
              <a:noFill/>
            </a:ln>
          </p:spPr>
          <p:txBody>
            <a:bodyPr anchor="ctr"/>
            <a:lstStyle/>
            <a:p>
              <a:pPr algn="ctr"/>
            </a:p>
          </p:txBody>
        </p:sp>
        <p:sp>
          <p:nvSpPr>
            <p:cNvPr id="37" name="îS1ïdé"/>
            <p:cNvSpPr/>
            <p:nvPr/>
          </p:nvSpPr>
          <p:spPr bwMode="auto">
            <a:xfrm>
              <a:off x="1256616"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E0EFFF"/>
            </a:solidFill>
            <a:ln>
              <a:noFill/>
            </a:ln>
          </p:spPr>
          <p:txBody>
            <a:bodyPr anchor="ctr"/>
            <a:lstStyle/>
            <a:p>
              <a:pPr algn="ctr"/>
            </a:p>
          </p:txBody>
        </p:sp>
        <p:sp>
          <p:nvSpPr>
            <p:cNvPr id="38" name="iśľíḑé"/>
            <p:cNvSpPr/>
            <p:nvPr/>
          </p:nvSpPr>
          <p:spPr bwMode="auto">
            <a:xfrm>
              <a:off x="1606057"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E0EFFF"/>
            </a:solidFill>
            <a:ln>
              <a:noFill/>
            </a:ln>
          </p:spPr>
          <p:txBody>
            <a:bodyPr anchor="ctr"/>
            <a:lstStyle/>
            <a:p>
              <a:pPr algn="ctr"/>
            </a:p>
          </p:txBody>
        </p:sp>
      </p:grpSp>
      <p:grpSp>
        <p:nvGrpSpPr>
          <p:cNvPr id="39" name="işḻïďê"/>
          <p:cNvGrpSpPr/>
          <p:nvPr/>
        </p:nvGrpSpPr>
        <p:grpSpPr>
          <a:xfrm>
            <a:off x="3646382" y="1524827"/>
            <a:ext cx="1667420" cy="1667858"/>
            <a:chOff x="6546413" y="2257147"/>
            <a:chExt cx="1868076" cy="1868076"/>
          </a:xfrm>
        </p:grpSpPr>
        <p:sp>
          <p:nvSpPr>
            <p:cNvPr id="40" name="íṩ1iďé"/>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E6E6E6"/>
            </a:solidFill>
            <a:ln>
              <a:noFill/>
            </a:ln>
          </p:spPr>
          <p:txBody>
            <a:bodyPr anchor="ctr"/>
            <a:lstStyle/>
            <a:p>
              <a:pPr algn="ctr"/>
            </a:p>
          </p:txBody>
        </p:sp>
        <p:sp>
          <p:nvSpPr>
            <p:cNvPr id="41" name="işḻîḍè"/>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E6E6E6"/>
            </a:solidFill>
            <a:ln>
              <a:noFill/>
            </a:ln>
          </p:spPr>
          <p:txBody>
            <a:bodyPr anchor="ctr"/>
            <a:lstStyle/>
            <a:p>
              <a:pPr algn="ctr"/>
            </a:p>
          </p:txBody>
        </p:sp>
        <p:sp>
          <p:nvSpPr>
            <p:cNvPr id="42" name="í$1ïḍê"/>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E6E6E6"/>
            </a:solidFill>
            <a:ln>
              <a:noFill/>
            </a:ln>
          </p:spPr>
          <p:txBody>
            <a:bodyPr anchor="ctr"/>
            <a:lstStyle/>
            <a:p>
              <a:pPr algn="ctr"/>
            </a:p>
          </p:txBody>
        </p:sp>
        <p:sp>
          <p:nvSpPr>
            <p:cNvPr id="43" name="ïślïḋè"/>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E6E6E6"/>
            </a:solidFill>
            <a:ln>
              <a:noFill/>
            </a:ln>
          </p:spPr>
          <p:txBody>
            <a:bodyPr anchor="ctr"/>
            <a:lstStyle/>
            <a:p>
              <a:pPr algn="ctr"/>
            </a:p>
          </p:txBody>
        </p:sp>
        <p:sp>
          <p:nvSpPr>
            <p:cNvPr id="44" name="ï$ḷïḍê"/>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E6E6E6"/>
            </a:solidFill>
            <a:ln>
              <a:noFill/>
            </a:ln>
          </p:spPr>
          <p:txBody>
            <a:bodyPr anchor="ctr"/>
            <a:lstStyle/>
            <a:p>
              <a:pPr algn="ctr"/>
            </a:p>
          </p:txBody>
        </p:sp>
        <p:sp>
          <p:nvSpPr>
            <p:cNvPr id="45" name="ïslîdé"/>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E6E6E6"/>
            </a:solidFill>
            <a:ln>
              <a:noFill/>
            </a:ln>
          </p:spPr>
          <p:txBody>
            <a:bodyPr anchor="ctr"/>
            <a:lstStyle/>
            <a:p>
              <a:pPr algn="ctr"/>
            </a:p>
          </p:txBody>
        </p:sp>
        <p:sp>
          <p:nvSpPr>
            <p:cNvPr id="46" name="íṩ1íďè"/>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F0F0F0"/>
            </a:solidFill>
            <a:ln>
              <a:noFill/>
            </a:ln>
          </p:spPr>
          <p:txBody>
            <a:bodyPr anchor="ctr"/>
            <a:lstStyle/>
            <a:p>
              <a:pPr algn="ctr"/>
            </a:p>
          </p:txBody>
        </p:sp>
        <p:sp>
          <p:nvSpPr>
            <p:cNvPr id="47" name="ï$ḻîďé"/>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F0F0F0"/>
            </a:solidFill>
            <a:ln>
              <a:noFill/>
            </a:ln>
          </p:spPr>
          <p:txBody>
            <a:bodyPr anchor="ctr"/>
            <a:lstStyle/>
            <a:p>
              <a:pPr algn="ctr"/>
            </a:p>
          </p:txBody>
        </p:sp>
        <p:sp>
          <p:nvSpPr>
            <p:cNvPr id="48" name="iṥľídé"/>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F0F0F0"/>
            </a:solidFill>
            <a:ln>
              <a:noFill/>
            </a:ln>
          </p:spPr>
          <p:txBody>
            <a:bodyPr anchor="ctr"/>
            <a:lstStyle/>
            <a:p>
              <a:pPr algn="ctr"/>
            </a:p>
          </p:txBody>
        </p:sp>
        <p:sp>
          <p:nvSpPr>
            <p:cNvPr id="49" name="iṣlîdé"/>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F0F0F0"/>
            </a:solidFill>
            <a:ln>
              <a:noFill/>
            </a:ln>
          </p:spPr>
          <p:txBody>
            <a:bodyPr anchor="ctr"/>
            <a:lstStyle/>
            <a:p>
              <a:pPr algn="ctr"/>
            </a:p>
          </p:txBody>
        </p:sp>
        <p:sp>
          <p:nvSpPr>
            <p:cNvPr id="50" name="î$ľïḓè"/>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F0F0F0"/>
            </a:solidFill>
            <a:ln>
              <a:noFill/>
            </a:ln>
          </p:spPr>
          <p:txBody>
            <a:bodyPr anchor="ctr"/>
            <a:lstStyle/>
            <a:p>
              <a:pPr algn="ctr"/>
            </a:p>
          </p:txBody>
        </p:sp>
        <p:sp>
          <p:nvSpPr>
            <p:cNvPr id="51" name="iṣ1îḍê"/>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F0F0F0"/>
            </a:solidFill>
            <a:ln>
              <a:noFill/>
            </a:ln>
          </p:spPr>
          <p:txBody>
            <a:bodyPr anchor="ctr"/>
            <a:lstStyle/>
            <a:p>
              <a:pPr algn="ctr"/>
            </a:p>
          </p:txBody>
        </p:sp>
      </p:grpSp>
      <p:grpSp>
        <p:nvGrpSpPr>
          <p:cNvPr id="52" name="işḻïďê"/>
          <p:cNvGrpSpPr/>
          <p:nvPr/>
        </p:nvGrpSpPr>
        <p:grpSpPr>
          <a:xfrm>
            <a:off x="9306228" y="1603386"/>
            <a:ext cx="1667420" cy="1667858"/>
            <a:chOff x="6546413" y="2257147"/>
            <a:chExt cx="1868076" cy="1868076"/>
          </a:xfrm>
        </p:grpSpPr>
        <p:sp>
          <p:nvSpPr>
            <p:cNvPr id="53" name="íṩ1iďé"/>
            <p:cNvSpPr/>
            <p:nvPr/>
          </p:nvSpPr>
          <p:spPr bwMode="auto">
            <a:xfrm>
              <a:off x="7922196" y="2394505"/>
              <a:ext cx="356034" cy="35493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E6E6E6"/>
            </a:solidFill>
            <a:ln>
              <a:noFill/>
            </a:ln>
          </p:spPr>
          <p:txBody>
            <a:bodyPr anchor="ctr"/>
            <a:lstStyle/>
            <a:p>
              <a:pPr algn="ctr"/>
            </a:p>
          </p:txBody>
        </p:sp>
        <p:sp>
          <p:nvSpPr>
            <p:cNvPr id="54" name="işḻîḍè"/>
            <p:cNvSpPr/>
            <p:nvPr/>
          </p:nvSpPr>
          <p:spPr bwMode="auto">
            <a:xfrm>
              <a:off x="7502428" y="2257147"/>
              <a:ext cx="427460" cy="191203"/>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E6E6E6"/>
            </a:solidFill>
            <a:ln>
              <a:noFill/>
            </a:ln>
          </p:spPr>
          <p:txBody>
            <a:bodyPr anchor="ctr"/>
            <a:lstStyle/>
            <a:p>
              <a:pPr algn="ctr"/>
            </a:p>
          </p:txBody>
        </p:sp>
        <p:sp>
          <p:nvSpPr>
            <p:cNvPr id="55" name="í$1ïḍê"/>
            <p:cNvSpPr/>
            <p:nvPr/>
          </p:nvSpPr>
          <p:spPr bwMode="auto">
            <a:xfrm>
              <a:off x="8223286" y="2743946"/>
              <a:ext cx="191203" cy="425262"/>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E6E6E6"/>
            </a:solidFill>
            <a:ln>
              <a:noFill/>
            </a:ln>
          </p:spPr>
          <p:txBody>
            <a:bodyPr anchor="ctr"/>
            <a:lstStyle/>
            <a:p>
              <a:pPr algn="ctr"/>
            </a:p>
          </p:txBody>
        </p:sp>
        <p:sp>
          <p:nvSpPr>
            <p:cNvPr id="56" name="ïślïḋè"/>
            <p:cNvSpPr/>
            <p:nvPr/>
          </p:nvSpPr>
          <p:spPr bwMode="auto">
            <a:xfrm>
              <a:off x="8223286" y="3213162"/>
              <a:ext cx="191203" cy="427460"/>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E6E6E6"/>
            </a:solidFill>
            <a:ln>
              <a:noFill/>
            </a:ln>
          </p:spPr>
          <p:txBody>
            <a:bodyPr anchor="ctr"/>
            <a:lstStyle/>
            <a:p>
              <a:pPr algn="ctr"/>
            </a:p>
          </p:txBody>
        </p:sp>
        <p:sp>
          <p:nvSpPr>
            <p:cNvPr id="57" name="ï$ḷïḍê"/>
            <p:cNvSpPr/>
            <p:nvPr/>
          </p:nvSpPr>
          <p:spPr bwMode="auto">
            <a:xfrm>
              <a:off x="7922196" y="3632930"/>
              <a:ext cx="356034" cy="356034"/>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E6E6E6"/>
            </a:solidFill>
            <a:ln>
              <a:noFill/>
            </a:ln>
          </p:spPr>
          <p:txBody>
            <a:bodyPr anchor="ctr"/>
            <a:lstStyle/>
            <a:p>
              <a:pPr algn="ctr"/>
            </a:p>
          </p:txBody>
        </p:sp>
        <p:sp>
          <p:nvSpPr>
            <p:cNvPr id="58" name="ïslîdé"/>
            <p:cNvSpPr/>
            <p:nvPr/>
          </p:nvSpPr>
          <p:spPr bwMode="auto">
            <a:xfrm>
              <a:off x="7502428" y="3936217"/>
              <a:ext cx="427460" cy="189006"/>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E6E6E6"/>
            </a:solidFill>
            <a:ln>
              <a:noFill/>
            </a:ln>
          </p:spPr>
          <p:txBody>
            <a:bodyPr anchor="ctr"/>
            <a:lstStyle/>
            <a:p>
              <a:pPr algn="ctr"/>
            </a:p>
          </p:txBody>
        </p:sp>
        <p:sp>
          <p:nvSpPr>
            <p:cNvPr id="59" name="íṩ1íďè"/>
            <p:cNvSpPr/>
            <p:nvPr/>
          </p:nvSpPr>
          <p:spPr bwMode="auto">
            <a:xfrm>
              <a:off x="7033212" y="3936217"/>
              <a:ext cx="425262" cy="189006"/>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F0F0F0"/>
            </a:solidFill>
            <a:ln>
              <a:noFill/>
            </a:ln>
          </p:spPr>
          <p:txBody>
            <a:bodyPr anchor="ctr"/>
            <a:lstStyle/>
            <a:p>
              <a:pPr algn="ctr"/>
            </a:p>
          </p:txBody>
        </p:sp>
        <p:sp>
          <p:nvSpPr>
            <p:cNvPr id="60" name="ï$ḻîďé"/>
            <p:cNvSpPr/>
            <p:nvPr/>
          </p:nvSpPr>
          <p:spPr bwMode="auto">
            <a:xfrm>
              <a:off x="6683771" y="3632930"/>
              <a:ext cx="354935" cy="356034"/>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F0F0F0"/>
            </a:solidFill>
            <a:ln>
              <a:noFill/>
            </a:ln>
          </p:spPr>
          <p:txBody>
            <a:bodyPr anchor="ctr"/>
            <a:lstStyle/>
            <a:p>
              <a:pPr algn="ctr"/>
            </a:p>
          </p:txBody>
        </p:sp>
        <p:sp>
          <p:nvSpPr>
            <p:cNvPr id="61" name="iṥľídé"/>
            <p:cNvSpPr/>
            <p:nvPr/>
          </p:nvSpPr>
          <p:spPr bwMode="auto">
            <a:xfrm>
              <a:off x="6546413" y="3213162"/>
              <a:ext cx="191203" cy="427460"/>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F0F0F0"/>
            </a:solidFill>
            <a:ln>
              <a:noFill/>
            </a:ln>
          </p:spPr>
          <p:txBody>
            <a:bodyPr anchor="ctr"/>
            <a:lstStyle/>
            <a:p>
              <a:pPr algn="ctr"/>
            </a:p>
          </p:txBody>
        </p:sp>
        <p:sp>
          <p:nvSpPr>
            <p:cNvPr id="62" name="iṣlîdé"/>
            <p:cNvSpPr/>
            <p:nvPr/>
          </p:nvSpPr>
          <p:spPr bwMode="auto">
            <a:xfrm>
              <a:off x="6546413" y="2743946"/>
              <a:ext cx="191203" cy="425262"/>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F0F0F0"/>
            </a:solidFill>
            <a:ln>
              <a:noFill/>
            </a:ln>
          </p:spPr>
          <p:txBody>
            <a:bodyPr anchor="ctr"/>
            <a:lstStyle/>
            <a:p>
              <a:pPr algn="ctr"/>
            </a:p>
          </p:txBody>
        </p:sp>
        <p:sp>
          <p:nvSpPr>
            <p:cNvPr id="63" name="î$ľïḓè"/>
            <p:cNvSpPr/>
            <p:nvPr/>
          </p:nvSpPr>
          <p:spPr bwMode="auto">
            <a:xfrm>
              <a:off x="6683771" y="2394505"/>
              <a:ext cx="354935" cy="35493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F0F0F0"/>
            </a:solidFill>
            <a:ln>
              <a:noFill/>
            </a:ln>
          </p:spPr>
          <p:txBody>
            <a:bodyPr anchor="ctr"/>
            <a:lstStyle/>
            <a:p>
              <a:pPr algn="ctr"/>
            </a:p>
          </p:txBody>
        </p:sp>
        <p:sp>
          <p:nvSpPr>
            <p:cNvPr id="64" name="iṣ1îḍê"/>
            <p:cNvSpPr/>
            <p:nvPr/>
          </p:nvSpPr>
          <p:spPr bwMode="auto">
            <a:xfrm>
              <a:off x="7033212" y="2257147"/>
              <a:ext cx="425262" cy="191203"/>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F0F0F0"/>
            </a:solidFill>
            <a:ln>
              <a:noFill/>
            </a:ln>
          </p:spPr>
          <p:txBody>
            <a:bodyPr anchor="ctr"/>
            <a:lstStyle/>
            <a:p>
              <a:pPr algn="ctr"/>
            </a:p>
          </p:txBody>
        </p:sp>
      </p:grpSp>
      <p:sp>
        <p:nvSpPr>
          <p:cNvPr id="65" name="文本框 64"/>
          <p:cNvSpPr txBox="1"/>
          <p:nvPr/>
        </p:nvSpPr>
        <p:spPr>
          <a:xfrm>
            <a:off x="6267188" y="4110376"/>
            <a:ext cx="2541023" cy="1914525"/>
          </a:xfrm>
          <a:prstGeom prst="rect">
            <a:avLst/>
          </a:prstGeom>
          <a:noFill/>
        </p:spPr>
        <p:txBody>
          <a:bodyPr wrap="square" rtlCol="0">
            <a:spAutoFit/>
            <a:scene3d>
              <a:camera prst="orthographicFront"/>
              <a:lightRig rig="threePt" dir="t"/>
            </a:scene3d>
            <a:sp3d contourW="12700"/>
          </a:bodyPr>
          <a:lstStyle/>
          <a:p>
            <a:pPr>
              <a:lnSpc>
                <a:spcPct val="150000"/>
              </a:lnSpc>
              <a:spcBef>
                <a:spcPct val="0"/>
              </a:spcBef>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包含丰富的典型构型范例，有基本构型、简单构型和复杂构型。</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详细的视图搭建步骤</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endParaRPr lang="en-US" altLang="zh-CN" sz="15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 name="文本框 65"/>
          <p:cNvSpPr txBox="1"/>
          <p:nvPr/>
        </p:nvSpPr>
        <p:spPr>
          <a:xfrm>
            <a:off x="3220039" y="4001176"/>
            <a:ext cx="2729653" cy="1938020"/>
          </a:xfrm>
          <a:prstGeom prst="rect">
            <a:avLst/>
          </a:prstGeom>
          <a:noFill/>
        </p:spPr>
        <p:txBody>
          <a:bodyPr wrap="square" rtlCol="0">
            <a:spAutoFit/>
            <a:scene3d>
              <a:camera prst="orthographicFront"/>
              <a:lightRig rig="threePt" dir="t"/>
            </a:scene3d>
            <a:sp3d contourW="12700"/>
          </a:bodyPr>
          <a:lstStyle/>
          <a:p>
            <a:pPr>
              <a:lnSpc>
                <a:spcPct val="150000"/>
              </a:lnSpc>
              <a:spcBef>
                <a:spcPct val="0"/>
              </a:spcBef>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详细介绍了控制器的工作原理以及丰富的样例程序。</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配套十三五规划教材</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配套实验指导书</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配套视频学习教程</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文本框 66"/>
          <p:cNvSpPr txBox="1"/>
          <p:nvPr/>
        </p:nvSpPr>
        <p:spPr>
          <a:xfrm>
            <a:off x="9086134" y="4371703"/>
            <a:ext cx="2541024" cy="1198880"/>
          </a:xfrm>
          <a:prstGeom prst="rect">
            <a:avLst/>
          </a:prstGeom>
          <a:noFill/>
        </p:spPr>
        <p:txBody>
          <a:bodyPr wrap="square" rtlCol="0">
            <a:spAutoFit/>
            <a:scene3d>
              <a:camera prst="orthographicFront"/>
              <a:lightRig rig="threePt" dir="t"/>
            </a:scene3d>
            <a:sp3d contourW="12700"/>
          </a:bodyPr>
          <a:lstStyle/>
          <a:p>
            <a:pPr>
              <a:lnSpc>
                <a:spcPct val="150000"/>
              </a:lnSpc>
              <a:spcBef>
                <a:spcPct val="0"/>
              </a:spcBef>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开发环境的软件安装包</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图形化开发软件和调试        工具的软件安装包</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8" name="ï$1ïḍe"/>
          <p:cNvSpPr/>
          <p:nvPr/>
        </p:nvSpPr>
        <p:spPr bwMode="auto">
          <a:xfrm>
            <a:off x="895773" y="1871144"/>
            <a:ext cx="1358460" cy="1358814"/>
          </a:xfrm>
          <a:prstGeom prst="ellipse">
            <a:avLst/>
          </a:prstGeom>
          <a:solidFill>
            <a:schemeClr val="accent1">
              <a:lumMod val="20000"/>
              <a:lumOff val="80000"/>
            </a:schemeClr>
          </a:solidFill>
          <a:ln>
            <a:noFill/>
          </a:ln>
        </p:spPr>
        <p:txBody>
          <a:bodyPr anchor="ctr"/>
          <a:lstStyle/>
          <a:p>
            <a:pPr algn="ctr"/>
            <a:r>
              <a:rPr lang="zh-CN" altLang="en-US" dirty="0"/>
              <a:t>源码全开放</a:t>
            </a:r>
            <a:endParaRPr dirty="0"/>
          </a:p>
        </p:txBody>
      </p:sp>
      <p:sp>
        <p:nvSpPr>
          <p:cNvPr id="69" name="ï$1ïḍe"/>
          <p:cNvSpPr/>
          <p:nvPr/>
        </p:nvSpPr>
        <p:spPr bwMode="auto">
          <a:xfrm>
            <a:off x="6735947" y="1746438"/>
            <a:ext cx="1358460" cy="1358814"/>
          </a:xfrm>
          <a:prstGeom prst="ellipse">
            <a:avLst/>
          </a:prstGeom>
          <a:solidFill>
            <a:schemeClr val="accent1">
              <a:lumMod val="20000"/>
              <a:lumOff val="80000"/>
            </a:schemeClr>
          </a:solidFill>
          <a:ln>
            <a:noFill/>
          </a:ln>
        </p:spPr>
        <p:txBody>
          <a:bodyPr anchor="ctr"/>
          <a:lstStyle/>
          <a:p>
            <a:pPr algn="ctr"/>
            <a:r>
              <a:rPr lang="zh-CN" altLang="en-US" dirty="0"/>
              <a:t>搭建手册</a:t>
            </a:r>
            <a:endParaRPr dirty="0"/>
          </a:p>
        </p:txBody>
      </p:sp>
      <p:sp>
        <p:nvSpPr>
          <p:cNvPr id="70" name="ï$1ïḍe"/>
          <p:cNvSpPr/>
          <p:nvPr/>
        </p:nvSpPr>
        <p:spPr bwMode="auto">
          <a:xfrm>
            <a:off x="3586217" y="1679349"/>
            <a:ext cx="1724723" cy="1358814"/>
          </a:xfrm>
          <a:prstGeom prst="ellipse">
            <a:avLst/>
          </a:prstGeom>
          <a:solidFill>
            <a:schemeClr val="bg1">
              <a:lumMod val="95000"/>
            </a:schemeClr>
          </a:solidFill>
          <a:ln>
            <a:noFill/>
          </a:ln>
        </p:spPr>
        <p:txBody>
          <a:bodyPr anchor="ctr"/>
          <a:lstStyle/>
          <a:p>
            <a:pPr algn="ctr"/>
            <a:r>
              <a:rPr lang="zh-CN" altLang="en-US" dirty="0"/>
              <a:t>实验指导书，基础学习视频教程</a:t>
            </a:r>
            <a:endParaRPr dirty="0"/>
          </a:p>
        </p:txBody>
      </p:sp>
      <p:sp>
        <p:nvSpPr>
          <p:cNvPr id="71" name="ï$1ïḍe"/>
          <p:cNvSpPr/>
          <p:nvPr/>
        </p:nvSpPr>
        <p:spPr bwMode="auto">
          <a:xfrm>
            <a:off x="9460708" y="1757908"/>
            <a:ext cx="1358460" cy="1358814"/>
          </a:xfrm>
          <a:prstGeom prst="ellipse">
            <a:avLst/>
          </a:prstGeom>
          <a:solidFill>
            <a:schemeClr val="bg1">
              <a:lumMod val="95000"/>
            </a:schemeClr>
          </a:solidFill>
          <a:ln>
            <a:noFill/>
          </a:ln>
        </p:spPr>
        <p:txBody>
          <a:bodyPr anchor="ctr"/>
          <a:lstStyle/>
          <a:p>
            <a:pPr algn="ctr"/>
            <a:r>
              <a:rPr lang="zh-CN" altLang="en-US" dirty="0"/>
              <a:t>软件</a:t>
            </a:r>
            <a:endParaRPr dirty="0"/>
          </a:p>
        </p:txBody>
      </p:sp>
      <p:sp>
        <p:nvSpPr>
          <p:cNvPr id="73" name="文本框 72"/>
          <p:cNvSpPr txBox="1"/>
          <p:nvPr/>
        </p:nvSpPr>
        <p:spPr>
          <a:xfrm>
            <a:off x="564842" y="3717847"/>
            <a:ext cx="2329282" cy="3322955"/>
          </a:xfrm>
          <a:prstGeom prst="rect">
            <a:avLst/>
          </a:prstGeom>
          <a:noFill/>
        </p:spPr>
        <p:txBody>
          <a:bodyPr wrap="square" rtlCol="0">
            <a:spAutoFit/>
            <a:scene3d>
              <a:camera prst="orthographicFront"/>
              <a:lightRig rig="threePt" dir="t"/>
            </a:scene3d>
            <a:sp3d contourW="12700"/>
          </a:bodyPr>
          <a:lstStyle/>
          <a:p>
            <a:pPr>
              <a:lnSpc>
                <a:spcPct val="150000"/>
              </a:lnSpc>
              <a:spcBef>
                <a:spcPct val="0"/>
              </a:spcBef>
            </a:pPr>
            <a:endParaRPr lang="en-US" altLang="zh-CN" sz="15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高级版控制器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LUBY</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woody</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USDG</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手册及使用手册</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en-US" sz="1600" dirty="0">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控制器函数手册、项目工程源码</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endParaRPr lang="en-US" altLang="zh-CN" sz="15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endParaRPr lang="zh-CN" altLang="en-US" sz="15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ct val="0"/>
              </a:spcBef>
            </a:pPr>
            <a:endParaRPr lang="en-US" altLang="zh-CN" sz="15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6" name="页脚占位符 2"/>
          <p:cNvSpPr txBox="1"/>
          <p:nvPr/>
        </p:nvSpPr>
        <p:spPr>
          <a:xfrm>
            <a:off x="4038600" y="6467563"/>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2368AD"/>
                </a:solidFill>
              </a:rPr>
              <a:t>Uptech Harmony Sharing</a:t>
            </a:r>
            <a:endParaRPr lang="zh-CN" altLang="en-US">
              <a:solidFill>
                <a:srgbClr val="2368AD"/>
              </a:solidFill>
            </a:endParaRPr>
          </a:p>
        </p:txBody>
      </p:sp>
      <p:sp>
        <p:nvSpPr>
          <p:cNvPr id="7" name="灯片编号占位符 3"/>
          <p:cNvSpPr txBox="1"/>
          <p:nvPr/>
        </p:nvSpPr>
        <p:spPr>
          <a:xfrm>
            <a:off x="9253154" y="646756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033DB1-F1ED-4168-9E81-75135C47516B}" type="slidenum">
              <a:rPr lang="zh-CN" altLang="en-US" smtClean="0">
                <a:solidFill>
                  <a:srgbClr val="2368AD"/>
                </a:solidFill>
              </a:rPr>
            </a:fld>
            <a:endParaRPr lang="zh-CN" altLang="en-US">
              <a:solidFill>
                <a:srgbClr val="2368AD"/>
              </a:solidFill>
            </a:endParaRPr>
          </a:p>
        </p:txBody>
      </p:sp>
      <p:sp>
        <p:nvSpPr>
          <p:cNvPr id="8" name="矩形 7"/>
          <p:cNvSpPr/>
          <p:nvPr/>
        </p:nvSpPr>
        <p:spPr>
          <a:xfrm>
            <a:off x="5133033" y="2181479"/>
            <a:ext cx="5872790" cy="769441"/>
          </a:xfrm>
          <a:prstGeom prst="rect">
            <a:avLst/>
          </a:prstGeom>
        </p:spPr>
        <p:txBody>
          <a:bodyPr wrap="square">
            <a:spAutoFit/>
          </a:bodyPr>
          <a:lstStyle/>
          <a:p>
            <a:pPr>
              <a:defRPr/>
            </a:pPr>
            <a:r>
              <a:rPr lang="zh-CN" altLang="en-US" sz="4400" b="1" spc="300" dirty="0">
                <a:solidFill>
                  <a:srgbClr val="2368AD"/>
                </a:solidFill>
                <a:latin typeface="+mn-ea"/>
                <a:cs typeface="+mn-ea"/>
              </a:rPr>
              <a:t>教学平台软硬件架构</a:t>
            </a:r>
            <a:endParaRPr lang="zh-CN" altLang="en-US" sz="4400" b="1" spc="300" dirty="0">
              <a:solidFill>
                <a:srgbClr val="2368AD"/>
              </a:solidFill>
              <a:latin typeface="+mn-ea"/>
              <a:cs typeface="+mn-ea"/>
            </a:endParaRPr>
          </a:p>
        </p:txBody>
      </p:sp>
      <p:grpSp>
        <p:nvGrpSpPr>
          <p:cNvPr id="9" name="组合 8"/>
          <p:cNvGrpSpPr/>
          <p:nvPr/>
        </p:nvGrpSpPr>
        <p:grpSpPr>
          <a:xfrm>
            <a:off x="1025051" y="520160"/>
            <a:ext cx="3898900" cy="5143501"/>
            <a:chOff x="827088" y="11113"/>
            <a:chExt cx="3898900" cy="5143501"/>
          </a:xfrm>
        </p:grpSpPr>
        <p:sp>
          <p:nvSpPr>
            <p:cNvPr id="10" name="AutoShape 50"/>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1" name="Freeform 52"/>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2" name="Freeform 53"/>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3" name="Freeform 54"/>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4" name="Freeform 55"/>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5" name="Freeform 56"/>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6" name="Freeform 57"/>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7" name="Freeform 58"/>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8" name="Freeform 59"/>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9" name="Freeform 60"/>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0" name="Freeform 61"/>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1" name="Freeform 62"/>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2" name="Freeform 63"/>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3" name="Freeform 64"/>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4" name="Freeform 65"/>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5" name="Freeform 66"/>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6" name="Freeform 67"/>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7" name="Freeform 68"/>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8" name="Freeform 69"/>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9" name="Freeform 70"/>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0" name="Freeform 71"/>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1" name="Freeform 72"/>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2" name="Freeform 73"/>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3" name="Freeform 74"/>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4" name="Freeform 74"/>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5" name="Freeform 74"/>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lstStyle/>
            <a:p>
              <a:endParaRPr lang="zh-CN" altLang="en-US">
                <a:solidFill>
                  <a:srgbClr val="2368AD"/>
                </a:solidFill>
              </a:endParaRPr>
            </a:p>
          </p:txBody>
        </p:sp>
        <p:sp>
          <p:nvSpPr>
            <p:cNvPr id="36" name="矩形 35"/>
            <p:cNvSpPr/>
            <p:nvPr/>
          </p:nvSpPr>
          <p:spPr>
            <a:xfrm>
              <a:off x="2318871" y="1500308"/>
              <a:ext cx="976780" cy="1107996"/>
            </a:xfrm>
            <a:prstGeom prst="rect">
              <a:avLst/>
            </a:prstGeom>
          </p:spPr>
          <p:txBody>
            <a:bodyPr wrap="square">
              <a:spAutoFit/>
            </a:bodyPr>
            <a:lstStyle/>
            <a:p>
              <a:pPr fontAlgn="auto">
                <a:spcBef>
                  <a:spcPts val="0"/>
                </a:spcBef>
                <a:spcAft>
                  <a:spcPts val="0"/>
                </a:spcAft>
                <a:defRPr/>
              </a:pPr>
              <a:r>
                <a:rPr lang="en-US" altLang="zh-CN" sz="6600" spc="300" dirty="0">
                  <a:solidFill>
                    <a:srgbClr val="2368AD"/>
                  </a:solidFill>
                  <a:latin typeface="Agency FB" panose="020B0503020202020204" pitchFamily="34" charset="0"/>
                  <a:ea typeface="+mn-ea"/>
                  <a:cs typeface="+mn-ea"/>
                  <a:sym typeface="+mn-lt"/>
                </a:rPr>
                <a:t>02</a:t>
              </a:r>
              <a:endParaRPr lang="zh-CN" altLang="en-US" sz="6600" spc="300" dirty="0">
                <a:solidFill>
                  <a:srgbClr val="2368AD"/>
                </a:solidFill>
                <a:latin typeface="Agency FB" panose="020B0503020202020204" pitchFamily="34" charset="0"/>
                <a:ea typeface="+mn-ea"/>
                <a:cs typeface="+mn-ea"/>
                <a:sym typeface="+mn-lt"/>
              </a:endParaRPr>
            </a:p>
          </p:txBody>
        </p:sp>
      </p:grpSp>
      <p:graphicFrame>
        <p:nvGraphicFramePr>
          <p:cNvPr id="37" name="图示 36"/>
          <p:cNvGraphicFramePr/>
          <p:nvPr/>
        </p:nvGraphicFramePr>
        <p:xfrm>
          <a:off x="5467996" y="2953924"/>
          <a:ext cx="4426536" cy="32994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dirty="0" err="1"/>
              <a:t>Uptech</a:t>
            </a:r>
            <a:r>
              <a:rPr lang="en-US" altLang="zh-CN" dirty="0"/>
              <a:t> Harmony Sharing</a:t>
            </a:r>
            <a:endParaRPr lang="zh-CN" altLang="en-US" dirty="0"/>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dirty="0"/>
          </a:p>
        </p:txBody>
      </p:sp>
      <p:sp>
        <p:nvSpPr>
          <p:cNvPr id="7"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部件介绍</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grpSp>
        <p:nvGrpSpPr>
          <p:cNvPr id="9" name="组合 3"/>
          <p:cNvGrpSpPr/>
          <p:nvPr/>
        </p:nvGrpSpPr>
        <p:grpSpPr>
          <a:xfrm>
            <a:off x="1175293" y="1781533"/>
            <a:ext cx="2232948" cy="3507016"/>
            <a:chOff x="778084" y="1038958"/>
            <a:chExt cx="1850186" cy="2900945"/>
          </a:xfrm>
        </p:grpSpPr>
        <p:sp>
          <p:nvSpPr>
            <p:cNvPr id="10" name="圆角矩形 9"/>
            <p:cNvSpPr/>
            <p:nvPr/>
          </p:nvSpPr>
          <p:spPr>
            <a:xfrm>
              <a:off x="887052" y="1038958"/>
              <a:ext cx="1632254" cy="1502650"/>
            </a:xfrm>
            <a:prstGeom prst="roundRect">
              <a:avLst>
                <a:gd name="adj" fmla="val 9350"/>
              </a:avLst>
            </a:prstGeom>
            <a:solidFill>
              <a:srgbClr val="5C92CF"/>
            </a:solidFill>
            <a:ln w="25400" cap="flat" cmpd="sng" algn="ctr">
              <a:solidFill>
                <a:sysClr val="window" lastClr="FFFFFF"/>
              </a:solid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Calibri" panose="020F0502020204030204"/>
                <a:ea typeface="PMingLiU" panose="02020300000000000000" pitchFamily="18" charset="-120"/>
              </a:endParaRPr>
            </a:p>
          </p:txBody>
        </p:sp>
        <p:sp>
          <p:nvSpPr>
            <p:cNvPr id="11" name="任意多边形 10"/>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5C92CF"/>
              </a:solid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Calibri" panose="020F0502020204030204"/>
                <a:ea typeface="PMingLiU" panose="02020300000000000000" pitchFamily="18" charset="-120"/>
              </a:endParaRPr>
            </a:p>
          </p:txBody>
        </p:sp>
        <p:sp>
          <p:nvSpPr>
            <p:cNvPr id="12" name="椭圆 11"/>
            <p:cNvSpPr/>
            <p:nvPr/>
          </p:nvSpPr>
          <p:spPr>
            <a:xfrm>
              <a:off x="1403141" y="1647875"/>
              <a:ext cx="600075" cy="600075"/>
            </a:xfrm>
            <a:prstGeom prst="ellipse">
              <a:avLst/>
            </a:prstGeom>
            <a:solidFill>
              <a:srgbClr val="5C92CF"/>
            </a:solidFill>
            <a:ln w="25400" cap="flat" cmpd="sng" algn="ctr">
              <a:no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Impact" panose="020B0806030902050204" pitchFamily="34" charset="0"/>
                <a:ea typeface="PMingLiU" panose="02020300000000000000" pitchFamily="18" charset="-120"/>
              </a:endParaRPr>
            </a:p>
          </p:txBody>
        </p:sp>
        <p:sp>
          <p:nvSpPr>
            <p:cNvPr id="13" name="文本框 11"/>
            <p:cNvSpPr txBox="1"/>
            <p:nvPr/>
          </p:nvSpPr>
          <p:spPr>
            <a:xfrm>
              <a:off x="1304926" y="1222952"/>
              <a:ext cx="839366" cy="619261"/>
            </a:xfrm>
            <a:prstGeom prst="rect">
              <a:avLst/>
            </a:prstGeom>
            <a:noFill/>
          </p:spPr>
          <p:txBody>
            <a:bodyPr wrap="square" lIns="91412" tIns="45706" rIns="91412" bIns="45706" rtlCol="0">
              <a:spAutoFit/>
            </a:bodyPr>
            <a:lstStyle/>
            <a:p>
              <a:pPr algn="ctr" defTabSz="1217930">
                <a:defRPr/>
              </a:pPr>
              <a:r>
                <a:rPr lang="en-US" altLang="zh-HK" sz="4265" kern="0" dirty="0">
                  <a:solidFill>
                    <a:schemeClr val="bg1"/>
                  </a:solidFill>
                  <a:latin typeface="Impact" panose="020B0806030902050204" pitchFamily="34" charset="0"/>
                  <a:ea typeface="张海山锐谐体2.0-授权联系：Samtype@QQ.com" panose="02000000000000000000" pitchFamily="2" charset="-122"/>
                </a:rPr>
                <a:t>01</a:t>
              </a:r>
              <a:endParaRPr lang="zh-HK" altLang="en-US" sz="4265" kern="0" dirty="0">
                <a:solidFill>
                  <a:schemeClr val="bg1"/>
                </a:solidFill>
                <a:latin typeface="Impact" panose="020B0806030902050204" pitchFamily="34" charset="0"/>
                <a:ea typeface="张海山锐谐体2.0-授权联系：Samtype@QQ.com" panose="02000000000000000000" pitchFamily="2" charset="-122"/>
              </a:endParaRPr>
            </a:p>
          </p:txBody>
        </p:sp>
        <p:sp>
          <p:nvSpPr>
            <p:cNvPr id="14" name="文本框 64"/>
            <p:cNvSpPr txBox="1"/>
            <p:nvPr/>
          </p:nvSpPr>
          <p:spPr>
            <a:xfrm>
              <a:off x="1148007" y="2434565"/>
              <a:ext cx="1110344" cy="356399"/>
            </a:xfrm>
            <a:prstGeom prst="rect">
              <a:avLst/>
            </a:prstGeom>
            <a:noFill/>
          </p:spPr>
          <p:txBody>
            <a:bodyPr wrap="square" lIns="91412" tIns="45706" rIns="91412" bIns="45706" rtlCol="0">
              <a:spAutoFit/>
            </a:bodyPr>
            <a:lstStyle/>
            <a:p>
              <a:pPr algn="ctr">
                <a:defRPr/>
              </a:pPr>
              <a:r>
                <a:rPr lang="zh-CN" altLang="en-US" sz="2200" b="1" dirty="0">
                  <a:solidFill>
                    <a:schemeClr val="bg1">
                      <a:lumMod val="50000"/>
                    </a:schemeClr>
                  </a:solidFill>
                  <a:latin typeface="华文细黑" panose="02010600040101010101" pitchFamily="2" charset="-122"/>
                  <a:ea typeface="华文细黑" panose="02010600040101010101" pitchFamily="2" charset="-122"/>
                </a:rPr>
                <a:t>结构件</a:t>
              </a:r>
              <a:endParaRPr lang="zh-HK" altLang="en-US" sz="2200"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5" name="文本框 65"/>
            <p:cNvSpPr txBox="1"/>
            <p:nvPr/>
          </p:nvSpPr>
          <p:spPr>
            <a:xfrm>
              <a:off x="987037" y="2906449"/>
              <a:ext cx="1432279" cy="696592"/>
            </a:xfrm>
            <a:prstGeom prst="rect">
              <a:avLst/>
            </a:prstGeom>
            <a:noFill/>
          </p:spPr>
          <p:txBody>
            <a:bodyPr wrap="square" lIns="91412" tIns="45706" rIns="91412" bIns="45706" rtlCol="0">
              <a:spAutoFit/>
            </a:bodyPr>
            <a:lstStyle/>
            <a:p>
              <a:pPr algn="ctr">
                <a:lnSpc>
                  <a:spcPts val="2000"/>
                </a:lnSpc>
              </a:pPr>
              <a:r>
                <a:rPr lang="zh-CN" altLang="en-US" sz="1500" dirty="0">
                  <a:latin typeface="华文细黑" panose="02010600040101010101" pitchFamily="2" charset="-122"/>
                  <a:ea typeface="华文细黑" panose="02010600040101010101" pitchFamily="2" charset="-122"/>
                  <a:cs typeface="+mj-cs"/>
                  <a:sym typeface="微软雅黑" panose="020B0503020204020204" pitchFamily="34" charset="-122"/>
                </a:rPr>
                <a:t>结构件是构型机器人躯干的主要组成部分</a:t>
              </a:r>
              <a:endParaRPr lang="zh-CN" altLang="en-US" sz="1500" dirty="0">
                <a:latin typeface="华文细黑" panose="02010600040101010101" pitchFamily="2" charset="-122"/>
                <a:ea typeface="华文细黑" panose="02010600040101010101" pitchFamily="2" charset="-122"/>
                <a:cs typeface="+mj-cs"/>
                <a:sym typeface="微软雅黑" panose="020B0503020204020204" pitchFamily="34" charset="-122"/>
              </a:endParaRPr>
            </a:p>
          </p:txBody>
        </p:sp>
      </p:grpSp>
      <p:grpSp>
        <p:nvGrpSpPr>
          <p:cNvPr id="16" name="组合 11"/>
          <p:cNvGrpSpPr/>
          <p:nvPr/>
        </p:nvGrpSpPr>
        <p:grpSpPr>
          <a:xfrm>
            <a:off x="3579476" y="1781533"/>
            <a:ext cx="2232948" cy="3507016"/>
            <a:chOff x="2690633" y="1038958"/>
            <a:chExt cx="1850186" cy="2900945"/>
          </a:xfrm>
        </p:grpSpPr>
        <p:sp>
          <p:nvSpPr>
            <p:cNvPr id="17" name="圆角矩形 16"/>
            <p:cNvSpPr/>
            <p:nvPr/>
          </p:nvSpPr>
          <p:spPr>
            <a:xfrm>
              <a:off x="2799601" y="1038958"/>
              <a:ext cx="1632254" cy="1502651"/>
            </a:xfrm>
            <a:prstGeom prst="roundRect">
              <a:avLst>
                <a:gd name="adj" fmla="val 9350"/>
              </a:avLst>
            </a:prstGeom>
            <a:solidFill>
              <a:srgbClr val="E0EFFF"/>
            </a:solidFill>
            <a:ln w="25400" cap="flat" cmpd="sng" algn="ctr">
              <a:solidFill>
                <a:sysClr val="window" lastClr="FFFFFF"/>
              </a:solid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Calibri" panose="020F0502020204030204"/>
                <a:ea typeface="PMingLiU" panose="02020300000000000000" pitchFamily="18" charset="-120"/>
              </a:endParaRPr>
            </a:p>
          </p:txBody>
        </p:sp>
        <p:sp>
          <p:nvSpPr>
            <p:cNvPr id="18" name="任意多边形 17"/>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E0EFFF"/>
              </a:solid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Calibri" panose="020F0502020204030204"/>
                <a:ea typeface="PMingLiU" panose="02020300000000000000" pitchFamily="18" charset="-120"/>
              </a:endParaRPr>
            </a:p>
          </p:txBody>
        </p:sp>
        <p:sp>
          <p:nvSpPr>
            <p:cNvPr id="19" name="椭圆 18"/>
            <p:cNvSpPr/>
            <p:nvPr/>
          </p:nvSpPr>
          <p:spPr>
            <a:xfrm>
              <a:off x="3315689" y="1647875"/>
              <a:ext cx="600075" cy="600075"/>
            </a:xfrm>
            <a:prstGeom prst="ellipse">
              <a:avLst/>
            </a:prstGeom>
            <a:solidFill>
              <a:srgbClr val="E0EFFF"/>
            </a:solidFill>
            <a:ln w="25400" cap="flat" cmpd="sng" algn="ctr">
              <a:no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Impact" panose="020B0806030902050204" pitchFamily="34" charset="0"/>
                <a:ea typeface="PMingLiU" panose="02020300000000000000" pitchFamily="18" charset="-120"/>
              </a:endParaRPr>
            </a:p>
          </p:txBody>
        </p:sp>
        <p:sp>
          <p:nvSpPr>
            <p:cNvPr id="20" name="文本框 48"/>
            <p:cNvSpPr txBox="1"/>
            <p:nvPr/>
          </p:nvSpPr>
          <p:spPr>
            <a:xfrm>
              <a:off x="3185327" y="1222952"/>
              <a:ext cx="894944" cy="619261"/>
            </a:xfrm>
            <a:prstGeom prst="rect">
              <a:avLst/>
            </a:prstGeom>
            <a:noFill/>
          </p:spPr>
          <p:txBody>
            <a:bodyPr wrap="square" lIns="91412" tIns="45706" rIns="91412" bIns="45706" rtlCol="0">
              <a:spAutoFit/>
            </a:bodyPr>
            <a:lstStyle/>
            <a:p>
              <a:pPr algn="ctr" defTabSz="1217930">
                <a:defRPr/>
              </a:pPr>
              <a:r>
                <a:rPr lang="en-US" altLang="zh-HK" sz="4265" kern="0" dirty="0">
                  <a:solidFill>
                    <a:prstClr val="white"/>
                  </a:solidFill>
                  <a:latin typeface="Impact" panose="020B0806030902050204" pitchFamily="34" charset="0"/>
                  <a:ea typeface="张海山锐谐体2.0-授权联系：Samtype@QQ.com" panose="02000000000000000000" pitchFamily="2" charset="-122"/>
                </a:rPr>
                <a:t>02</a:t>
              </a:r>
              <a:endParaRPr lang="zh-HK" altLang="en-US" sz="4265" kern="0" dirty="0">
                <a:solidFill>
                  <a:prstClr val="white"/>
                </a:solidFill>
                <a:latin typeface="Impact" panose="020B0806030902050204" pitchFamily="34" charset="0"/>
                <a:ea typeface="张海山锐谐体2.0-授权联系：Samtype@QQ.com" panose="02000000000000000000" pitchFamily="2" charset="-122"/>
              </a:endParaRPr>
            </a:p>
          </p:txBody>
        </p:sp>
        <p:sp>
          <p:nvSpPr>
            <p:cNvPr id="21" name="文本框 66"/>
            <p:cNvSpPr txBox="1"/>
            <p:nvPr/>
          </p:nvSpPr>
          <p:spPr>
            <a:xfrm>
              <a:off x="3060555" y="2434565"/>
              <a:ext cx="1110344" cy="356399"/>
            </a:xfrm>
            <a:prstGeom prst="rect">
              <a:avLst/>
            </a:prstGeom>
            <a:noFill/>
          </p:spPr>
          <p:txBody>
            <a:bodyPr wrap="square" lIns="91412" tIns="45706" rIns="91412" bIns="45706" rtlCol="0">
              <a:spAutoFit/>
            </a:bodyPr>
            <a:lstStyle/>
            <a:p>
              <a:pPr algn="ctr">
                <a:defRPr/>
              </a:pPr>
              <a:r>
                <a:rPr lang="zh-CN" altLang="en-US" sz="2200" b="1" dirty="0">
                  <a:solidFill>
                    <a:schemeClr val="bg1">
                      <a:lumMod val="50000"/>
                    </a:schemeClr>
                  </a:solidFill>
                  <a:latin typeface="华文细黑" panose="02010600040101010101" pitchFamily="2" charset="-122"/>
                  <a:ea typeface="华文细黑" panose="02010600040101010101" pitchFamily="2" charset="-122"/>
                </a:rPr>
                <a:t>控制器</a:t>
              </a:r>
              <a:endParaRPr lang="zh-HK" altLang="en-US" sz="2200"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22" name="文本框 67"/>
            <p:cNvSpPr txBox="1"/>
            <p:nvPr/>
          </p:nvSpPr>
          <p:spPr>
            <a:xfrm>
              <a:off x="2877277" y="2943907"/>
              <a:ext cx="1465009" cy="697123"/>
            </a:xfrm>
            <a:prstGeom prst="rect">
              <a:avLst/>
            </a:prstGeom>
            <a:noFill/>
          </p:spPr>
          <p:txBody>
            <a:bodyPr wrap="square" lIns="91412" tIns="45706" rIns="91412" bIns="45706" rtlCol="0">
              <a:spAutoFit/>
            </a:bodyPr>
            <a:lstStyle>
              <a:defPPr>
                <a:defRPr lang="zh-CN"/>
              </a:defPPr>
              <a:lvl1pPr algn="ctr">
                <a:lnSpc>
                  <a:spcPts val="2000"/>
                </a:lnSpc>
                <a:defRPr sz="1000"/>
              </a:lvl1pPr>
            </a:lstStyle>
            <a:p>
              <a:r>
                <a:rPr lang="zh-CN" altLang="en-US" sz="1500" dirty="0">
                  <a:latin typeface="华文细黑" panose="02010600040101010101" pitchFamily="2" charset="-122"/>
                  <a:ea typeface="华文细黑" panose="02010600040101010101" pitchFamily="2" charset="-122"/>
                  <a:cs typeface="+mj-cs"/>
                  <a:sym typeface="微软雅黑" panose="020B0503020204020204" pitchFamily="34" charset="-122"/>
                </a:rPr>
                <a:t>三大核心部件之一，</a:t>
              </a:r>
              <a:r>
                <a:rPr lang="zh-CN" altLang="en-US" sz="1500" dirty="0">
                  <a:latin typeface="华文细黑" panose="02010600040101010101" pitchFamily="2" charset="-122"/>
                  <a:ea typeface="华文细黑" panose="02010600040101010101" pitchFamily="2" charset="-122"/>
                  <a:cs typeface="+mj-cs"/>
                </a:rPr>
                <a:t>相当于机器人的大脑</a:t>
              </a:r>
              <a:endParaRPr lang="zh-CN" altLang="en-US" sz="1500" dirty="0">
                <a:latin typeface="华文细黑" panose="02010600040101010101" pitchFamily="2" charset="-122"/>
                <a:ea typeface="华文细黑" panose="02010600040101010101" pitchFamily="2" charset="-122"/>
                <a:cs typeface="+mj-cs"/>
                <a:sym typeface="微软雅黑" panose="020B0503020204020204" pitchFamily="34" charset="-122"/>
              </a:endParaRPr>
            </a:p>
          </p:txBody>
        </p:sp>
      </p:grpSp>
      <p:grpSp>
        <p:nvGrpSpPr>
          <p:cNvPr id="23" name="组合 18"/>
          <p:cNvGrpSpPr/>
          <p:nvPr/>
        </p:nvGrpSpPr>
        <p:grpSpPr>
          <a:xfrm>
            <a:off x="5973720" y="1781533"/>
            <a:ext cx="2232948" cy="3507016"/>
            <a:chOff x="4603182" y="1038958"/>
            <a:chExt cx="1850186" cy="2900945"/>
          </a:xfrm>
        </p:grpSpPr>
        <p:sp>
          <p:nvSpPr>
            <p:cNvPr id="24" name="圆角矩形 23"/>
            <p:cNvSpPr/>
            <p:nvPr/>
          </p:nvSpPr>
          <p:spPr>
            <a:xfrm>
              <a:off x="4712149" y="1038958"/>
              <a:ext cx="1632254" cy="1502651"/>
            </a:xfrm>
            <a:prstGeom prst="roundRect">
              <a:avLst>
                <a:gd name="adj" fmla="val 9350"/>
              </a:avLst>
            </a:prstGeom>
            <a:solidFill>
              <a:srgbClr val="E0EFFF"/>
            </a:solidFill>
            <a:ln w="25400" cap="flat" cmpd="sng" algn="ctr">
              <a:solidFill>
                <a:sysClr val="window" lastClr="FFFFFF"/>
              </a:solid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Calibri" panose="020F0502020204030204"/>
                <a:ea typeface="PMingLiU" panose="02020300000000000000" pitchFamily="18" charset="-120"/>
              </a:endParaRPr>
            </a:p>
          </p:txBody>
        </p:sp>
        <p:sp>
          <p:nvSpPr>
            <p:cNvPr id="25" name="任意多边形 24"/>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E0EFFF"/>
              </a:solid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Calibri" panose="020F0502020204030204"/>
                <a:ea typeface="PMingLiU" panose="02020300000000000000" pitchFamily="18" charset="-120"/>
              </a:endParaRPr>
            </a:p>
          </p:txBody>
        </p:sp>
        <p:sp>
          <p:nvSpPr>
            <p:cNvPr id="26" name="椭圆 25"/>
            <p:cNvSpPr/>
            <p:nvPr/>
          </p:nvSpPr>
          <p:spPr>
            <a:xfrm>
              <a:off x="5228238" y="1647875"/>
              <a:ext cx="600075" cy="600075"/>
            </a:xfrm>
            <a:prstGeom prst="ellipse">
              <a:avLst/>
            </a:prstGeom>
            <a:solidFill>
              <a:srgbClr val="E0EFFF"/>
            </a:solidFill>
            <a:ln w="25400" cap="flat" cmpd="sng" algn="ctr">
              <a:no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Impact" panose="020B0806030902050204" pitchFamily="34" charset="0"/>
                <a:ea typeface="PMingLiU" panose="02020300000000000000" pitchFamily="18" charset="-120"/>
              </a:endParaRPr>
            </a:p>
          </p:txBody>
        </p:sp>
        <p:sp>
          <p:nvSpPr>
            <p:cNvPr id="27" name="文本框 54"/>
            <p:cNvSpPr txBox="1"/>
            <p:nvPr/>
          </p:nvSpPr>
          <p:spPr>
            <a:xfrm>
              <a:off x="5044295" y="1222952"/>
              <a:ext cx="978584" cy="619261"/>
            </a:xfrm>
            <a:prstGeom prst="rect">
              <a:avLst/>
            </a:prstGeom>
            <a:noFill/>
          </p:spPr>
          <p:txBody>
            <a:bodyPr wrap="square" lIns="91412" tIns="45706" rIns="91412" bIns="45706" rtlCol="0">
              <a:spAutoFit/>
            </a:bodyPr>
            <a:lstStyle/>
            <a:p>
              <a:pPr algn="ctr" defTabSz="1217930">
                <a:defRPr/>
              </a:pPr>
              <a:r>
                <a:rPr lang="en-US" altLang="zh-HK" sz="4265" kern="0" dirty="0">
                  <a:solidFill>
                    <a:schemeClr val="bg1"/>
                  </a:solidFill>
                  <a:latin typeface="Impact" panose="020B0806030902050204" pitchFamily="34" charset="0"/>
                  <a:ea typeface="张海山锐谐体2.0-授权联系：Samtype@QQ.com" panose="02000000000000000000" pitchFamily="2" charset="-122"/>
                </a:rPr>
                <a:t>03</a:t>
              </a:r>
              <a:endParaRPr lang="zh-HK" altLang="en-US" sz="4265" kern="0" dirty="0">
                <a:solidFill>
                  <a:schemeClr val="bg1"/>
                </a:solidFill>
                <a:latin typeface="Impact" panose="020B0806030902050204" pitchFamily="34" charset="0"/>
                <a:ea typeface="张海山锐谐体2.0-授权联系：Samtype@QQ.com" panose="02000000000000000000" pitchFamily="2" charset="-122"/>
              </a:endParaRPr>
            </a:p>
          </p:txBody>
        </p:sp>
        <p:sp>
          <p:nvSpPr>
            <p:cNvPr id="28" name="文本框 68"/>
            <p:cNvSpPr txBox="1"/>
            <p:nvPr/>
          </p:nvSpPr>
          <p:spPr>
            <a:xfrm>
              <a:off x="4973104" y="2434565"/>
              <a:ext cx="1110344" cy="356399"/>
            </a:xfrm>
            <a:prstGeom prst="rect">
              <a:avLst/>
            </a:prstGeom>
            <a:noFill/>
          </p:spPr>
          <p:txBody>
            <a:bodyPr wrap="square" lIns="91412" tIns="45706" rIns="91412" bIns="45706" rtlCol="0">
              <a:spAutoFit/>
            </a:bodyPr>
            <a:lstStyle/>
            <a:p>
              <a:pPr algn="ctr">
                <a:defRPr/>
              </a:pPr>
              <a:r>
                <a:rPr lang="zh-CN" altLang="en-US" sz="2200" b="1" dirty="0">
                  <a:solidFill>
                    <a:schemeClr val="bg1">
                      <a:lumMod val="50000"/>
                    </a:schemeClr>
                  </a:solidFill>
                  <a:latin typeface="华文细黑" panose="02010600040101010101" pitchFamily="2" charset="-122"/>
                  <a:ea typeface="华文细黑" panose="02010600040101010101" pitchFamily="2" charset="-122"/>
                </a:rPr>
                <a:t>执行器</a:t>
              </a:r>
              <a:endParaRPr lang="zh-HK" altLang="en-US" sz="2200"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29" name="文本框 69"/>
            <p:cNvSpPr txBox="1"/>
            <p:nvPr/>
          </p:nvSpPr>
          <p:spPr>
            <a:xfrm>
              <a:off x="4818511" y="2973047"/>
              <a:ext cx="1430150" cy="696592"/>
            </a:xfrm>
            <a:prstGeom prst="rect">
              <a:avLst/>
            </a:prstGeom>
            <a:noFill/>
          </p:spPr>
          <p:txBody>
            <a:bodyPr wrap="square" lIns="91412" tIns="45706" rIns="91412" bIns="45706" rtlCol="0">
              <a:spAutoFit/>
            </a:bodyPr>
            <a:lstStyle>
              <a:defPPr>
                <a:defRPr lang="zh-CN"/>
              </a:defPPr>
              <a:lvl1pPr algn="ctr">
                <a:lnSpc>
                  <a:spcPts val="2000"/>
                </a:lnSpc>
                <a:defRPr sz="1000"/>
              </a:lvl1pPr>
            </a:lstStyle>
            <a:p>
              <a:r>
                <a:rPr lang="zh-CN" altLang="en-US" sz="1500" dirty="0">
                  <a:latin typeface="华文细黑" panose="02010600040101010101" pitchFamily="2" charset="-122"/>
                  <a:ea typeface="华文细黑" panose="02010600040101010101" pitchFamily="2" charset="-122"/>
                  <a:cs typeface="+mj-cs"/>
                  <a:sym typeface="微软雅黑" panose="020B0503020204020204" pitchFamily="34" charset="-122"/>
                </a:rPr>
                <a:t>三大核心部件之一，</a:t>
              </a:r>
              <a:endParaRPr lang="en-US" altLang="zh-CN" sz="1500" dirty="0">
                <a:latin typeface="华文细黑" panose="02010600040101010101" pitchFamily="2" charset="-122"/>
                <a:ea typeface="华文细黑" panose="02010600040101010101" pitchFamily="2" charset="-122"/>
                <a:cs typeface="+mj-cs"/>
                <a:sym typeface="微软雅黑" panose="020B0503020204020204" pitchFamily="34" charset="-122"/>
              </a:endParaRPr>
            </a:p>
            <a:p>
              <a:r>
                <a:rPr lang="zh-CN" altLang="en-US" sz="1500" dirty="0">
                  <a:latin typeface="华文细黑" panose="02010600040101010101" pitchFamily="2" charset="-122"/>
                  <a:ea typeface="华文细黑" panose="02010600040101010101" pitchFamily="2" charset="-122"/>
                  <a:cs typeface="+mj-cs"/>
                </a:rPr>
                <a:t>为机器人的关节和轮子提供动力输出</a:t>
              </a:r>
              <a:endParaRPr lang="zh-CN" altLang="en-US" sz="1500" dirty="0">
                <a:latin typeface="华文细黑" panose="02010600040101010101" pitchFamily="2" charset="-122"/>
                <a:ea typeface="华文细黑" panose="02010600040101010101" pitchFamily="2" charset="-122"/>
                <a:cs typeface="+mj-cs"/>
                <a:sym typeface="微软雅黑" panose="020B0503020204020204" pitchFamily="34" charset="-122"/>
              </a:endParaRPr>
            </a:p>
          </p:txBody>
        </p:sp>
      </p:grpSp>
      <p:grpSp>
        <p:nvGrpSpPr>
          <p:cNvPr id="30" name="组合 25"/>
          <p:cNvGrpSpPr/>
          <p:nvPr/>
        </p:nvGrpSpPr>
        <p:grpSpPr>
          <a:xfrm>
            <a:off x="8377902" y="1781533"/>
            <a:ext cx="2232948" cy="3507016"/>
            <a:chOff x="6515731" y="1038958"/>
            <a:chExt cx="1850186" cy="2900945"/>
          </a:xfrm>
        </p:grpSpPr>
        <p:sp>
          <p:nvSpPr>
            <p:cNvPr id="31" name="圆角矩形 30"/>
            <p:cNvSpPr/>
            <p:nvPr/>
          </p:nvSpPr>
          <p:spPr>
            <a:xfrm>
              <a:off x="6624698" y="1038958"/>
              <a:ext cx="1632254" cy="1502651"/>
            </a:xfrm>
            <a:prstGeom prst="roundRect">
              <a:avLst>
                <a:gd name="adj" fmla="val 9350"/>
              </a:avLst>
            </a:prstGeom>
            <a:solidFill>
              <a:srgbClr val="5C92CF"/>
            </a:solidFill>
            <a:ln w="25400" cap="flat" cmpd="sng" algn="ctr">
              <a:solidFill>
                <a:sysClr val="window" lastClr="FFFFFF"/>
              </a:solid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Calibri" panose="020F0502020204030204"/>
                <a:ea typeface="PMingLiU" panose="02020300000000000000" pitchFamily="18" charset="-120"/>
              </a:endParaRPr>
            </a:p>
          </p:txBody>
        </p:sp>
        <p:sp>
          <p:nvSpPr>
            <p:cNvPr id="32" name="任意多边形 31"/>
            <p:cNvSpPr/>
            <p:nvPr/>
          </p:nvSpPr>
          <p:spPr>
            <a:xfrm>
              <a:off x="6515731"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5C92CF"/>
              </a:solid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Calibri" panose="020F0502020204030204"/>
                <a:ea typeface="PMingLiU" panose="02020300000000000000" pitchFamily="18" charset="-120"/>
              </a:endParaRPr>
            </a:p>
          </p:txBody>
        </p:sp>
        <p:sp>
          <p:nvSpPr>
            <p:cNvPr id="33" name="椭圆 32"/>
            <p:cNvSpPr/>
            <p:nvPr/>
          </p:nvSpPr>
          <p:spPr>
            <a:xfrm>
              <a:off x="7140787" y="1647875"/>
              <a:ext cx="600075" cy="600075"/>
            </a:xfrm>
            <a:prstGeom prst="ellipse">
              <a:avLst/>
            </a:prstGeom>
            <a:solidFill>
              <a:srgbClr val="5C92CF"/>
            </a:solidFill>
            <a:ln w="25400" cap="flat" cmpd="sng" algn="ctr">
              <a:noFill/>
              <a:prstDash val="solid"/>
            </a:ln>
            <a:effectLst/>
          </p:spPr>
          <p:txBody>
            <a:bodyPr lIns="91412" tIns="45706" rIns="91412" bIns="45706" rtlCol="0" anchor="ctr"/>
            <a:lstStyle/>
            <a:p>
              <a:pPr algn="ctr" defTabSz="1217930">
                <a:defRPr/>
              </a:pPr>
              <a:endParaRPr lang="zh-HK" altLang="en-US" sz="2135" kern="0" dirty="0">
                <a:solidFill>
                  <a:prstClr val="white"/>
                </a:solidFill>
                <a:latin typeface="Impact" panose="020B0806030902050204" pitchFamily="34" charset="0"/>
                <a:ea typeface="PMingLiU" panose="02020300000000000000" pitchFamily="18" charset="-120"/>
              </a:endParaRPr>
            </a:p>
          </p:txBody>
        </p:sp>
        <p:sp>
          <p:nvSpPr>
            <p:cNvPr id="34" name="文本框 60"/>
            <p:cNvSpPr txBox="1"/>
            <p:nvPr/>
          </p:nvSpPr>
          <p:spPr>
            <a:xfrm>
              <a:off x="6988992" y="1222952"/>
              <a:ext cx="876274" cy="619261"/>
            </a:xfrm>
            <a:prstGeom prst="rect">
              <a:avLst/>
            </a:prstGeom>
            <a:noFill/>
          </p:spPr>
          <p:txBody>
            <a:bodyPr wrap="square" lIns="91412" tIns="45706" rIns="91412" bIns="45706" rtlCol="0">
              <a:spAutoFit/>
            </a:bodyPr>
            <a:lstStyle/>
            <a:p>
              <a:pPr algn="ctr" defTabSz="1217930">
                <a:defRPr/>
              </a:pPr>
              <a:r>
                <a:rPr lang="en-US" altLang="zh-HK" sz="4265" kern="0" dirty="0">
                  <a:solidFill>
                    <a:prstClr val="white"/>
                  </a:solidFill>
                  <a:latin typeface="Impact" panose="020B0806030902050204" pitchFamily="34" charset="0"/>
                  <a:ea typeface="张海山锐谐体2.0-授权联系：Samtype@QQ.com" panose="02000000000000000000" pitchFamily="2" charset="-122"/>
                </a:rPr>
                <a:t>04</a:t>
              </a:r>
              <a:endParaRPr lang="zh-HK" altLang="en-US" sz="4265" kern="0" dirty="0">
                <a:solidFill>
                  <a:prstClr val="white"/>
                </a:solidFill>
                <a:latin typeface="Impact" panose="020B0806030902050204" pitchFamily="34" charset="0"/>
                <a:ea typeface="张海山锐谐体2.0-授权联系：Samtype@QQ.com" panose="02000000000000000000" pitchFamily="2" charset="-122"/>
              </a:endParaRPr>
            </a:p>
          </p:txBody>
        </p:sp>
        <p:sp>
          <p:nvSpPr>
            <p:cNvPr id="35" name="文本框 70"/>
            <p:cNvSpPr txBox="1"/>
            <p:nvPr/>
          </p:nvSpPr>
          <p:spPr>
            <a:xfrm>
              <a:off x="6885653" y="2434565"/>
              <a:ext cx="1110344" cy="356399"/>
            </a:xfrm>
            <a:prstGeom prst="rect">
              <a:avLst/>
            </a:prstGeom>
            <a:noFill/>
          </p:spPr>
          <p:txBody>
            <a:bodyPr wrap="square" lIns="91412" tIns="45706" rIns="91412" bIns="45706" rtlCol="0">
              <a:spAutoFit/>
            </a:bodyPr>
            <a:lstStyle/>
            <a:p>
              <a:pPr algn="ctr">
                <a:defRPr/>
              </a:pPr>
              <a:r>
                <a:rPr lang="zh-CN" altLang="en-US" sz="2200" b="1" dirty="0">
                  <a:solidFill>
                    <a:schemeClr val="bg1">
                      <a:lumMod val="50000"/>
                    </a:schemeClr>
                  </a:solidFill>
                  <a:latin typeface="华文细黑" panose="02010600040101010101" pitchFamily="2" charset="-122"/>
                  <a:ea typeface="华文细黑" panose="02010600040101010101" pitchFamily="2" charset="-122"/>
                </a:rPr>
                <a:t>传感器</a:t>
              </a:r>
              <a:endParaRPr lang="zh-HK" altLang="en-US" sz="2200"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36" name="文本框 71"/>
            <p:cNvSpPr txBox="1"/>
            <p:nvPr/>
          </p:nvSpPr>
          <p:spPr>
            <a:xfrm>
              <a:off x="6671397" y="2989383"/>
              <a:ext cx="1511462" cy="909279"/>
            </a:xfrm>
            <a:prstGeom prst="rect">
              <a:avLst/>
            </a:prstGeom>
            <a:noFill/>
          </p:spPr>
          <p:txBody>
            <a:bodyPr wrap="square" lIns="91412" tIns="45706" rIns="91412" bIns="45706" rtlCol="0">
              <a:spAutoFit/>
            </a:bodyPr>
            <a:lstStyle>
              <a:defPPr>
                <a:defRPr lang="zh-CN"/>
              </a:defPPr>
              <a:lvl1pPr algn="ctr">
                <a:lnSpc>
                  <a:spcPts val="2000"/>
                </a:lnSpc>
                <a:defRPr sz="1000"/>
              </a:lvl1pPr>
            </a:lstStyle>
            <a:p>
              <a:r>
                <a:rPr lang="zh-CN" altLang="en-US" sz="1500" dirty="0">
                  <a:latin typeface="华文细黑" panose="02010600040101010101" pitchFamily="2" charset="-122"/>
                  <a:ea typeface="华文细黑" panose="02010600040101010101" pitchFamily="2" charset="-122"/>
                  <a:sym typeface="微软雅黑" panose="020B0503020204020204" pitchFamily="34" charset="-122"/>
                </a:rPr>
                <a:t>三大核心部件之一，</a:t>
              </a:r>
              <a:endParaRPr lang="en-US" altLang="zh-CN" sz="1500" dirty="0">
                <a:latin typeface="华文细黑" panose="02010600040101010101" pitchFamily="2" charset="-122"/>
                <a:ea typeface="华文细黑" panose="02010600040101010101" pitchFamily="2" charset="-122"/>
                <a:sym typeface="微软雅黑" panose="020B0503020204020204" pitchFamily="34" charset="-122"/>
              </a:endParaRPr>
            </a:p>
            <a:p>
              <a:r>
                <a:rPr lang="zh-CN" altLang="en-US" sz="1500" dirty="0">
                  <a:latin typeface="华文细黑" panose="02010600040101010101" pitchFamily="2" charset="-122"/>
                  <a:ea typeface="华文细黑" panose="02010600040101010101" pitchFamily="2" charset="-122"/>
                </a:rPr>
                <a:t>作为机器人的感官系统，用于感知机器人外部环境</a:t>
              </a:r>
              <a:endParaRPr lang="zh-CN" altLang="en-US" sz="1500" dirty="0">
                <a:latin typeface="华文细黑" panose="02010600040101010101" pitchFamily="2" charset="-122"/>
                <a:ea typeface="华文细黑" panose="02010600040101010101" pitchFamily="2" charset="-122"/>
                <a:sym typeface="微软雅黑" panose="020B0503020204020204" pitchFamily="34" charset="-122"/>
              </a:endParaRPr>
            </a:p>
          </p:txBody>
        </p:sp>
      </p:gr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部件介绍</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sp>
        <p:nvSpPr>
          <p:cNvPr id="6" name="Title 1"/>
          <p:cNvSpPr txBox="1"/>
          <p:nvPr/>
        </p:nvSpPr>
        <p:spPr>
          <a:xfrm>
            <a:off x="582414" y="1716982"/>
            <a:ext cx="11153865" cy="990707"/>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结构件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ABS</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材质，并具有多个标准花键孔。</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按其形状结构分下</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种</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型结构件、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型结构件、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型结构件和舵机支撑构件。</a:t>
            </a:r>
            <a:endParaRPr 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9" name="文本框 8"/>
          <p:cNvSpPr txBox="1"/>
          <p:nvPr/>
        </p:nvSpPr>
        <p:spPr>
          <a:xfrm>
            <a:off x="628463" y="3034184"/>
            <a:ext cx="2310384" cy="39878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型结构件</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605" y="4136377"/>
            <a:ext cx="1176401" cy="1386359"/>
          </a:xfrm>
          <a:prstGeom prst="rect">
            <a:avLst/>
          </a:prstGeom>
        </p:spPr>
      </p:pic>
      <p:sp>
        <p:nvSpPr>
          <p:cNvPr id="16" name="文本框 15"/>
          <p:cNvSpPr txBox="1"/>
          <p:nvPr/>
        </p:nvSpPr>
        <p:spPr>
          <a:xfrm>
            <a:off x="628463" y="3658365"/>
            <a:ext cx="9909331" cy="36830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型结构件，共有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种、每种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个，其特点是长条状，零件以大孔的数量命名。（如下图所示） </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Title 1"/>
          <p:cNvSpPr txBox="1"/>
          <p:nvPr/>
        </p:nvSpPr>
        <p:spPr>
          <a:xfrm>
            <a:off x="943223" y="795495"/>
            <a:ext cx="11448832"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结构件</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13" name="组合 12"/>
          <p:cNvGrpSpPr/>
          <p:nvPr/>
        </p:nvGrpSpPr>
        <p:grpSpPr>
          <a:xfrm>
            <a:off x="659843" y="1095076"/>
            <a:ext cx="252000" cy="252000"/>
            <a:chOff x="282790" y="1400877"/>
            <a:chExt cx="252000" cy="252000"/>
          </a:xfrm>
        </p:grpSpPr>
        <p:sp>
          <p:nvSpPr>
            <p:cNvPr id="14" name="椭圆 13"/>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加号 14"/>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部件介绍</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9" name="文本框 8"/>
          <p:cNvSpPr txBox="1"/>
          <p:nvPr/>
        </p:nvSpPr>
        <p:spPr>
          <a:xfrm>
            <a:off x="628463" y="1249286"/>
            <a:ext cx="2310384" cy="39878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型结构件</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985422" y="1765426"/>
            <a:ext cx="9454718" cy="368300"/>
          </a:xfrm>
          <a:prstGeom prst="rect">
            <a:avLst/>
          </a:prstGeom>
          <a:noFill/>
        </p:spPr>
        <p:txBody>
          <a:bodyPr wrap="square" rtlCol="0">
            <a:spAutoFit/>
          </a:bodyPr>
          <a:lstStyle/>
          <a:p>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型结构件，共有</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种，每种</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个，结构特点是字母“</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L”</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状，。零件以两侧的大孔数量命名。</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448" y="2482447"/>
            <a:ext cx="2890702" cy="1259841"/>
          </a:xfrm>
          <a:prstGeom prst="rect">
            <a:avLst/>
          </a:prstGeom>
        </p:spPr>
      </p:pic>
      <p:sp>
        <p:nvSpPr>
          <p:cNvPr id="14" name="文本框 13"/>
          <p:cNvSpPr txBox="1"/>
          <p:nvPr/>
        </p:nvSpPr>
        <p:spPr>
          <a:xfrm>
            <a:off x="727597" y="3839495"/>
            <a:ext cx="2310384" cy="39878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型结构件</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251" y="5118368"/>
            <a:ext cx="3700112" cy="1057423"/>
          </a:xfrm>
          <a:prstGeom prst="rect">
            <a:avLst/>
          </a:prstGeom>
        </p:spPr>
      </p:pic>
      <p:sp>
        <p:nvSpPr>
          <p:cNvPr id="17" name="文本框 16"/>
          <p:cNvSpPr txBox="1"/>
          <p:nvPr/>
        </p:nvSpPr>
        <p:spPr>
          <a:xfrm>
            <a:off x="1121668" y="4316549"/>
            <a:ext cx="9454718" cy="645160"/>
          </a:xfrm>
          <a:prstGeom prst="rect">
            <a:avLst/>
          </a:prstGeom>
          <a:noFill/>
        </p:spPr>
        <p:txBody>
          <a:bodyPr wrap="square" rtlCol="0">
            <a:spAutoFit/>
          </a:bodyPr>
          <a:lstStyle/>
          <a:p>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型结构件，字母“</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状，共有</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种，每种</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个，零件边缘内侧有加强肋。零件的命名规则如下图所示：</a:t>
            </a:r>
            <a:endParaRPr lang="zh-CN" altLang="en-US" kern="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机器人组装</a:t>
            </a:r>
            <a:endPar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2" name="FLYING IMPRESSION FID FEIZHAO    qq:1964271550"/>
          <p:cNvSpPr txBox="1"/>
          <p:nvPr/>
        </p:nvSpPr>
        <p:spPr>
          <a:xfrm>
            <a:off x="1118870" y="1520190"/>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连接方式</a:t>
            </a:r>
            <a:endParaRPr lang="en-US" altLang="zh-CN" sz="2400" dirty="0">
              <a:solidFill>
                <a:srgbClr val="33C3AB"/>
              </a:solidFill>
              <a:latin typeface="微软雅黑" panose="020B0503020204020204" pitchFamily="34" charset="-122"/>
              <a:ea typeface="微软雅黑" panose="020B0503020204020204" pitchFamily="34" charset="-122"/>
            </a:endParaRPr>
          </a:p>
        </p:txBody>
      </p:sp>
      <p:sp>
        <p:nvSpPr>
          <p:cNvPr id="51" name="FLYING IMPRESSION FID FEIZHAO    qq:1964271550"/>
          <p:cNvSpPr txBox="1"/>
          <p:nvPr/>
        </p:nvSpPr>
        <p:spPr>
          <a:xfrm>
            <a:off x="1118870" y="2051050"/>
            <a:ext cx="7443470" cy="1529715"/>
          </a:xfrm>
          <a:prstGeom prst="rect">
            <a:avLst/>
          </a:prstGeom>
          <a:noFill/>
          <a:effectLst/>
        </p:spPr>
        <p:txBody>
          <a:bodyPr wrap="square" rtlCol="0">
            <a:spAutoFit/>
          </a:bodyPr>
          <a:p>
            <a:pPr>
              <a:lnSpc>
                <a:spcPct val="130000"/>
              </a:lnSpc>
            </a:pPr>
            <a:r>
              <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结构件连接方式大都采用花键连接，花键每旋转一个齿轮大约为</a:t>
            </a:r>
            <a:r>
              <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18</a:t>
            </a: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°，之后通过螺钉进行固定。</a:t>
            </a: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sym typeface="+mn-ea"/>
              </a:rPr>
              <a:t>在连接时，我们需要事先在</a:t>
            </a:r>
            <a:r>
              <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sym typeface="+mn-ea"/>
              </a:rPr>
              <a:t>lx</a:t>
            </a: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sym typeface="+mn-ea"/>
              </a:rPr>
              <a:t>连接件内放置螺丝，除此以外我们还可以通过钻孔或者热熔胶进行结构件的安装与固定。</a:t>
            </a: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下图为常用的一些连接件。</a:t>
            </a:r>
            <a:endPar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3" name="图片 52"/>
          <p:cNvPicPr>
            <a:picLocks noChangeAspect="1"/>
          </p:cNvPicPr>
          <p:nvPr/>
        </p:nvPicPr>
        <p:blipFill>
          <a:blip r:embed="rId2"/>
          <a:stretch>
            <a:fillRect/>
          </a:stretch>
        </p:blipFill>
        <p:spPr>
          <a:xfrm>
            <a:off x="2284095" y="3787140"/>
            <a:ext cx="7624445" cy="20218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00"/>
                                        <p:tgtEl>
                                          <p:spTgt spid="53"/>
                                        </p:tgtEl>
                                      </p:cBhvr>
                                    </p:animEffect>
                                    <p:anim calcmode="lin" valueType="num">
                                      <p:cBhvr>
                                        <p:cTn id="18" dur="1000" fill="hold"/>
                                        <p:tgtEl>
                                          <p:spTgt spid="53"/>
                                        </p:tgtEl>
                                        <p:attrNameLst>
                                          <p:attrName>ppt_x</p:attrName>
                                        </p:attrNameLst>
                                      </p:cBhvr>
                                      <p:tavLst>
                                        <p:tav tm="0">
                                          <p:val>
                                            <p:strVal val="#ppt_x"/>
                                          </p:val>
                                        </p:tav>
                                        <p:tav tm="100000">
                                          <p:val>
                                            <p:strVal val="#ppt_x"/>
                                          </p:val>
                                        </p:tav>
                                      </p:tavLst>
                                    </p:anim>
                                    <p:anim calcmode="lin" valueType="num">
                                      <p:cBhvr>
                                        <p:cTn id="1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51"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部件介绍</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9" name="文本框 8"/>
          <p:cNvSpPr txBox="1"/>
          <p:nvPr/>
        </p:nvSpPr>
        <p:spPr>
          <a:xfrm>
            <a:off x="628463" y="1249286"/>
            <a:ext cx="2310384" cy="398780"/>
          </a:xfrm>
          <a:prstGeom prst="rect">
            <a:avLst/>
          </a:prstGeom>
          <a:noFill/>
        </p:spPr>
        <p:txBody>
          <a:bodyPr wrap="square" rtlCol="0">
            <a:spAutoFit/>
          </a:bodyPr>
          <a:lstStyle/>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舵机支撑构件</a:t>
            </a:r>
            <a:endParaRPr lang="zh-CN" altLang="en-US" sz="20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85421" y="1765426"/>
            <a:ext cx="9969623" cy="1337945"/>
          </a:xfrm>
          <a:prstGeom prst="rect">
            <a:avLst/>
          </a:prstGeom>
          <a:noFill/>
        </p:spPr>
        <p:txBody>
          <a:bodyPr wrap="square" rtlCol="0">
            <a:spAutoFit/>
          </a:bodyPr>
          <a:lstStyle/>
          <a:p>
            <a:pPr>
              <a:lnSpc>
                <a:spcPct val="150000"/>
              </a:lnSpc>
            </a:pP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主要用于固定舵机，方便舵机安装，也可作为结构件来使用，命名为</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KD,</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标准版</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15</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个，高级版</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个。左图为舵机支撑构件，右图为固定舵机。</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需要注意的是注意舵框上下两侧的距离是不同的，请严格按照图片位置安装，后面搭建同样需要注意。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048" y="3760021"/>
            <a:ext cx="6560598" cy="2252153"/>
          </a:xfrm>
          <a:prstGeom prst="rect">
            <a:avLst/>
          </a:prstGeom>
        </p:spPr>
      </p:pic>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909" y="3464746"/>
            <a:ext cx="1390650" cy="2181225"/>
          </a:xfrm>
          <a:prstGeom prst="rect">
            <a:avLst/>
          </a:prstGeom>
        </p:spPr>
      </p:pic>
      <p:sp>
        <p:nvSpPr>
          <p:cNvPr id="27" name="文本框 26"/>
          <p:cNvSpPr txBox="1"/>
          <p:nvPr/>
        </p:nvSpPr>
        <p:spPr>
          <a:xfrm>
            <a:off x="1410267" y="5645971"/>
            <a:ext cx="1278292" cy="369332"/>
          </a:xfrm>
          <a:prstGeom prst="rect">
            <a:avLst/>
          </a:prstGeom>
          <a:noFill/>
        </p:spPr>
        <p:txBody>
          <a:bodyPr wrap="square" rtlCol="0">
            <a:spAutoFit/>
          </a:bodyPr>
          <a:lstStyle/>
          <a:p>
            <a:pPr algn="ctr"/>
            <a:r>
              <a:rPr lang="en-US" altLang="zh-CN" dirty="0"/>
              <a:t>KD</a:t>
            </a:r>
            <a:endParaRPr lang="zh-CN" altLang="en-US" dirty="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页脚占位符 2"/>
          <p:cNvSpPr>
            <a:spLocks noGrp="1"/>
          </p:cNvSpPr>
          <p:nvPr>
            <p:ph type="ftr" sz="quarter" idx="11"/>
          </p:nvPr>
        </p:nvSpPr>
        <p:spPr>
          <a:xfrm>
            <a:off x="4038600" y="6467563"/>
            <a:ext cx="4114800" cy="365125"/>
          </a:xfrm>
        </p:spPr>
        <p:txBody>
          <a:bodyPr/>
          <a:lstStyle/>
          <a:p>
            <a:r>
              <a:rPr lang="en-US" altLang="zh-CN"/>
              <a:t>Uptech Harmony Sharing</a:t>
            </a:r>
            <a:endParaRPr lang="zh-CN" altLang="en-US"/>
          </a:p>
        </p:txBody>
      </p:sp>
      <p:sp>
        <p:nvSpPr>
          <p:cNvPr id="13" name="灯片编号占位符 3"/>
          <p:cNvSpPr>
            <a:spLocks noGrp="1"/>
          </p:cNvSpPr>
          <p:nvPr>
            <p:ph type="sldNum" sz="quarter" idx="12"/>
          </p:nvPr>
        </p:nvSpPr>
        <p:spPr>
          <a:xfrm>
            <a:off x="9253154" y="6467563"/>
            <a:ext cx="2743200" cy="365125"/>
          </a:xfrm>
        </p:spPr>
        <p:txBody>
          <a:bodyPr/>
          <a:lstStyle/>
          <a:p>
            <a:fld id="{C2033DB1-F1ED-4168-9E81-75135C47516B}" type="slidenum">
              <a:rPr lang="zh-CN" altLang="en-US" smtClean="0"/>
            </a:fld>
            <a:endParaRPr lang="zh-CN" altLang="en-US"/>
          </a:p>
        </p:txBody>
      </p:sp>
      <p:sp>
        <p:nvSpPr>
          <p:cNvPr id="14"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 </a:t>
            </a:r>
            <a:r>
              <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AI</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控制器</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5" name="图片 14"/>
          <p:cNvPicPr>
            <a:picLocks noChangeAspect="1"/>
          </p:cNvPicPr>
          <p:nvPr/>
        </p:nvPicPr>
        <p:blipFill>
          <a:blip r:embed="rId1" cstate="print"/>
          <a:stretch>
            <a:fillRect/>
          </a:stretch>
        </p:blipFill>
        <p:spPr>
          <a:xfrm>
            <a:off x="220030" y="448720"/>
            <a:ext cx="408433" cy="420625"/>
          </a:xfrm>
          <a:prstGeom prst="rect">
            <a:avLst/>
          </a:prstGeom>
        </p:spPr>
      </p:pic>
      <p:pic>
        <p:nvPicPr>
          <p:cNvPr id="4" name="图片 3" descr="1627351214132"/>
          <p:cNvPicPr>
            <a:picLocks noChangeAspect="1"/>
          </p:cNvPicPr>
          <p:nvPr/>
        </p:nvPicPr>
        <p:blipFill>
          <a:blip r:embed="rId2"/>
          <a:stretch>
            <a:fillRect/>
          </a:stretch>
        </p:blipFill>
        <p:spPr>
          <a:xfrm>
            <a:off x="10000615" y="3042920"/>
            <a:ext cx="1915795" cy="1200150"/>
          </a:xfrm>
          <a:prstGeom prst="rect">
            <a:avLst/>
          </a:prstGeom>
        </p:spPr>
      </p:pic>
      <p:pic>
        <p:nvPicPr>
          <p:cNvPr id="5" name="图片 4" descr="1627351214135"/>
          <p:cNvPicPr>
            <a:picLocks noChangeAspect="1"/>
          </p:cNvPicPr>
          <p:nvPr/>
        </p:nvPicPr>
        <p:blipFill>
          <a:blip r:embed="rId3"/>
          <a:stretch>
            <a:fillRect/>
          </a:stretch>
        </p:blipFill>
        <p:spPr>
          <a:xfrm>
            <a:off x="5461000" y="3042920"/>
            <a:ext cx="1758950" cy="1200150"/>
          </a:xfrm>
          <a:prstGeom prst="rect">
            <a:avLst/>
          </a:prstGeom>
        </p:spPr>
      </p:pic>
      <p:pic>
        <p:nvPicPr>
          <p:cNvPr id="9" name="图片 8" descr="IMG_20210727_095718"/>
          <p:cNvPicPr>
            <a:picLocks noChangeAspect="1"/>
          </p:cNvPicPr>
          <p:nvPr/>
        </p:nvPicPr>
        <p:blipFill>
          <a:blip r:embed="rId4"/>
          <a:stretch>
            <a:fillRect/>
          </a:stretch>
        </p:blipFill>
        <p:spPr>
          <a:xfrm>
            <a:off x="7385685" y="2952115"/>
            <a:ext cx="2527935" cy="1433830"/>
          </a:xfrm>
          <a:prstGeom prst="rect">
            <a:avLst/>
          </a:prstGeom>
        </p:spPr>
      </p:pic>
      <p:pic>
        <p:nvPicPr>
          <p:cNvPr id="10" name="图片 9" descr="1627351214139"/>
          <p:cNvPicPr>
            <a:picLocks noChangeAspect="1"/>
          </p:cNvPicPr>
          <p:nvPr/>
        </p:nvPicPr>
        <p:blipFill>
          <a:blip r:embed="rId5"/>
          <a:stretch>
            <a:fillRect/>
          </a:stretch>
        </p:blipFill>
        <p:spPr>
          <a:xfrm>
            <a:off x="7324725" y="4676775"/>
            <a:ext cx="2512060" cy="898525"/>
          </a:xfrm>
          <a:prstGeom prst="rect">
            <a:avLst/>
          </a:prstGeom>
        </p:spPr>
      </p:pic>
      <p:sp>
        <p:nvSpPr>
          <p:cNvPr id="11" name="矩形 10"/>
          <p:cNvSpPr/>
          <p:nvPr/>
        </p:nvSpPr>
        <p:spPr>
          <a:xfrm>
            <a:off x="7898130" y="3228340"/>
            <a:ext cx="760730" cy="690245"/>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9152890" y="3027680"/>
            <a:ext cx="601980" cy="690245"/>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1155680" y="3490595"/>
            <a:ext cx="760730" cy="690245"/>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0000615" y="3336925"/>
            <a:ext cx="1181100" cy="473075"/>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8327390" y="4867910"/>
            <a:ext cx="649605" cy="287020"/>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5603875" y="3336925"/>
            <a:ext cx="795020" cy="381000"/>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连接符 17"/>
          <p:cNvCxnSpPr>
            <a:endCxn id="21" idx="2"/>
          </p:cNvCxnSpPr>
          <p:nvPr/>
        </p:nvCxnSpPr>
        <p:spPr>
          <a:xfrm flipH="1" flipV="1">
            <a:off x="6096000" y="2786380"/>
            <a:ext cx="302895" cy="520065"/>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21" name="文本框 20"/>
          <p:cNvSpPr txBox="1"/>
          <p:nvPr/>
        </p:nvSpPr>
        <p:spPr>
          <a:xfrm>
            <a:off x="5683250" y="2326005"/>
            <a:ext cx="824865" cy="460375"/>
          </a:xfrm>
          <a:prstGeom prst="rect">
            <a:avLst/>
          </a:prstGeom>
          <a:ln w="25400" cmpd="sng">
            <a:solidFill>
              <a:srgbClr val="FE0909"/>
            </a:solidFill>
            <a:prstDash val="solid"/>
          </a:ln>
        </p:spPr>
        <p:txBody>
          <a:bodyPr wrap="square" rtlCol="0">
            <a:spAutoFit/>
          </a:bodyPr>
          <a:p>
            <a:r>
              <a:rPr lang="zh-CN" altLang="en-US" sz="1200">
                <a:latin typeface="微软雅黑" panose="020B0503020204020204" pitchFamily="34" charset="-122"/>
                <a:ea typeface="微软雅黑" panose="020B0503020204020204" pitchFamily="34" charset="-122"/>
              </a:rPr>
              <a:t>舵机总线接口</a:t>
            </a:r>
            <a:endParaRPr lang="zh-CN" altLang="en-US" sz="1200">
              <a:latin typeface="微软雅黑" panose="020B0503020204020204" pitchFamily="34" charset="-122"/>
              <a:ea typeface="微软雅黑" panose="020B0503020204020204" pitchFamily="34" charset="-122"/>
            </a:endParaRPr>
          </a:p>
        </p:txBody>
      </p:sp>
      <p:sp>
        <p:nvSpPr>
          <p:cNvPr id="22" name="矩形 21"/>
          <p:cNvSpPr/>
          <p:nvPr/>
        </p:nvSpPr>
        <p:spPr>
          <a:xfrm>
            <a:off x="5970905" y="3810000"/>
            <a:ext cx="795020" cy="381000"/>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3" name="直接连接符 22"/>
          <p:cNvCxnSpPr>
            <a:stCxn id="24" idx="0"/>
          </p:cNvCxnSpPr>
          <p:nvPr/>
        </p:nvCxnSpPr>
        <p:spPr>
          <a:xfrm flipV="1">
            <a:off x="6282055" y="4219575"/>
            <a:ext cx="451485" cy="449580"/>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24" name="文本框 23"/>
          <p:cNvSpPr txBox="1"/>
          <p:nvPr/>
        </p:nvSpPr>
        <p:spPr>
          <a:xfrm>
            <a:off x="5869305" y="4669155"/>
            <a:ext cx="824865" cy="275590"/>
          </a:xfrm>
          <a:prstGeom prst="rect">
            <a:avLst/>
          </a:prstGeom>
          <a:ln w="25400" cmpd="sng">
            <a:solidFill>
              <a:srgbClr val="FE0909"/>
            </a:solidFill>
            <a:prstDash val="solid"/>
          </a:ln>
        </p:spPr>
        <p:txBody>
          <a:bodyPr wrap="square" rtlCol="0">
            <a:spAutoFit/>
          </a:bodyPr>
          <a:p>
            <a:r>
              <a:rPr lang="en-US" altLang="zh-CN" sz="1200">
                <a:latin typeface="微软雅黑" panose="020B0503020204020204" pitchFamily="34" charset="-122"/>
                <a:ea typeface="微软雅黑" panose="020B0503020204020204" pitchFamily="34" charset="-122"/>
              </a:rPr>
              <a:t>SD</a:t>
            </a:r>
            <a:r>
              <a:rPr lang="zh-CN" altLang="en-US" sz="1200">
                <a:latin typeface="微软雅黑" panose="020B0503020204020204" pitchFamily="34" charset="-122"/>
                <a:ea typeface="微软雅黑" panose="020B0503020204020204" pitchFamily="34" charset="-122"/>
              </a:rPr>
              <a:t>卡槽</a:t>
            </a:r>
            <a:endParaRPr lang="zh-CN" altLang="en-US" sz="1200">
              <a:latin typeface="微软雅黑" panose="020B0503020204020204" pitchFamily="34" charset="-122"/>
              <a:ea typeface="微软雅黑" panose="020B0503020204020204" pitchFamily="34" charset="-122"/>
            </a:endParaRPr>
          </a:p>
        </p:txBody>
      </p:sp>
      <p:sp>
        <p:nvSpPr>
          <p:cNvPr id="25" name="矩形 24"/>
          <p:cNvSpPr/>
          <p:nvPr/>
        </p:nvSpPr>
        <p:spPr>
          <a:xfrm>
            <a:off x="7626985" y="4805045"/>
            <a:ext cx="698500" cy="367030"/>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7" name="直接连接符 26"/>
          <p:cNvCxnSpPr/>
          <p:nvPr/>
        </p:nvCxnSpPr>
        <p:spPr>
          <a:xfrm flipV="1">
            <a:off x="7463790" y="5142865"/>
            <a:ext cx="142240" cy="539115"/>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28" name="文本框 27"/>
          <p:cNvSpPr txBox="1"/>
          <p:nvPr/>
        </p:nvSpPr>
        <p:spPr>
          <a:xfrm>
            <a:off x="7121525" y="5681980"/>
            <a:ext cx="824865" cy="275590"/>
          </a:xfrm>
          <a:prstGeom prst="rect">
            <a:avLst/>
          </a:prstGeom>
          <a:ln w="25400" cmpd="sng">
            <a:solidFill>
              <a:srgbClr val="FE0909"/>
            </a:solidFill>
            <a:prstDash val="solid"/>
          </a:ln>
        </p:spPr>
        <p:txBody>
          <a:bodyPr wrap="square" rtlCol="0">
            <a:spAutoFit/>
          </a:bodyPr>
          <a:p>
            <a:r>
              <a:rPr lang="en-US" altLang="zh-CN" sz="1200">
                <a:latin typeface="微软雅黑" panose="020B0503020204020204" pitchFamily="34" charset="-122"/>
                <a:ea typeface="微软雅黑" panose="020B0503020204020204" pitchFamily="34" charset="-122"/>
              </a:rPr>
              <a:t>ADC</a:t>
            </a:r>
            <a:r>
              <a:rPr lang="zh-CN" altLang="en-US" sz="1200">
                <a:latin typeface="微软雅黑" panose="020B0503020204020204" pitchFamily="34" charset="-122"/>
                <a:ea typeface="微软雅黑" panose="020B0503020204020204" pitchFamily="34" charset="-122"/>
              </a:rPr>
              <a:t>接口</a:t>
            </a:r>
            <a:endParaRPr lang="zh-CN" altLang="en-US" sz="1200">
              <a:latin typeface="微软雅黑" panose="020B0503020204020204" pitchFamily="34" charset="-122"/>
              <a:ea typeface="微软雅黑" panose="020B0503020204020204" pitchFamily="34" charset="-122"/>
            </a:endParaRPr>
          </a:p>
        </p:txBody>
      </p:sp>
      <p:cxnSp>
        <p:nvCxnSpPr>
          <p:cNvPr id="29" name="直接连接符 28"/>
          <p:cNvCxnSpPr>
            <a:endCxn id="8" idx="3"/>
          </p:cNvCxnSpPr>
          <p:nvPr/>
        </p:nvCxnSpPr>
        <p:spPr>
          <a:xfrm flipH="1" flipV="1">
            <a:off x="8976995" y="5011420"/>
            <a:ext cx="1311910" cy="453390"/>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30" name="文本框 29"/>
          <p:cNvSpPr txBox="1"/>
          <p:nvPr/>
        </p:nvSpPr>
        <p:spPr>
          <a:xfrm>
            <a:off x="9836785" y="5464810"/>
            <a:ext cx="824865" cy="275590"/>
          </a:xfrm>
          <a:prstGeom prst="rect">
            <a:avLst/>
          </a:prstGeom>
          <a:ln w="25400" cmpd="sng">
            <a:solidFill>
              <a:srgbClr val="FE0909"/>
            </a:solidFill>
            <a:prstDash val="solid"/>
          </a:ln>
        </p:spPr>
        <p:txBody>
          <a:bodyPr wrap="square" rtlCol="0">
            <a:spAutoFit/>
          </a:bodyPr>
          <a:p>
            <a:r>
              <a:rPr lang="en-US" altLang="zh-CN" sz="1200">
                <a:latin typeface="微软雅黑" panose="020B0503020204020204" pitchFamily="34" charset="-122"/>
                <a:ea typeface="微软雅黑" panose="020B0503020204020204" pitchFamily="34" charset="-122"/>
              </a:rPr>
              <a:t>IO</a:t>
            </a:r>
            <a:r>
              <a:rPr lang="zh-CN" altLang="en-US" sz="1200">
                <a:latin typeface="微软雅黑" panose="020B0503020204020204" pitchFamily="34" charset="-122"/>
                <a:ea typeface="微软雅黑" panose="020B0503020204020204" pitchFamily="34" charset="-122"/>
              </a:rPr>
              <a:t>接口</a:t>
            </a:r>
            <a:endParaRPr lang="zh-CN" altLang="en-US" sz="120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flipV="1">
            <a:off x="10499725" y="3846830"/>
            <a:ext cx="142240" cy="539115"/>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32" name="文本框 31"/>
          <p:cNvSpPr txBox="1"/>
          <p:nvPr/>
        </p:nvSpPr>
        <p:spPr>
          <a:xfrm>
            <a:off x="10157460" y="4385945"/>
            <a:ext cx="824865" cy="275590"/>
          </a:xfrm>
          <a:prstGeom prst="rect">
            <a:avLst/>
          </a:prstGeom>
          <a:ln w="25400" cmpd="sng">
            <a:solidFill>
              <a:srgbClr val="FE0909"/>
            </a:solidFill>
            <a:prstDash val="solid"/>
          </a:ln>
        </p:spPr>
        <p:txBody>
          <a:bodyPr wrap="square" rtlCol="0">
            <a:spAutoFit/>
          </a:bodyPr>
          <a:p>
            <a:r>
              <a:rPr lang="en-US" altLang="zh-CN" sz="1200">
                <a:latin typeface="微软雅黑" panose="020B0503020204020204" pitchFamily="34" charset="-122"/>
                <a:ea typeface="微软雅黑" panose="020B0503020204020204" pitchFamily="34" charset="-122"/>
              </a:rPr>
              <a:t>USB</a:t>
            </a:r>
            <a:r>
              <a:rPr lang="zh-CN" altLang="en-US" sz="1200">
                <a:latin typeface="微软雅黑" panose="020B0503020204020204" pitchFamily="34" charset="-122"/>
                <a:ea typeface="微软雅黑" panose="020B0503020204020204" pitchFamily="34" charset="-122"/>
              </a:rPr>
              <a:t>接口</a:t>
            </a:r>
            <a:endParaRPr lang="zh-CN" altLang="en-US" sz="120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flipV="1">
            <a:off x="11324590" y="4122420"/>
            <a:ext cx="142240" cy="539115"/>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35" name="文本框 34"/>
          <p:cNvSpPr txBox="1"/>
          <p:nvPr/>
        </p:nvSpPr>
        <p:spPr>
          <a:xfrm>
            <a:off x="10982325" y="4661535"/>
            <a:ext cx="824865" cy="275590"/>
          </a:xfrm>
          <a:prstGeom prst="rect">
            <a:avLst/>
          </a:prstGeom>
          <a:ln w="25400" cmpd="sng">
            <a:solidFill>
              <a:srgbClr val="FE0909"/>
            </a:solidFill>
            <a:prstDash val="solid"/>
          </a:ln>
        </p:spPr>
        <p:txBody>
          <a:bodyPr wrap="square" rtlCol="0">
            <a:spAutoFit/>
          </a:bodyPr>
          <a:p>
            <a:r>
              <a:rPr lang="zh-CN" sz="1200">
                <a:latin typeface="微软雅黑" panose="020B0503020204020204" pitchFamily="34" charset="-122"/>
                <a:ea typeface="微软雅黑" panose="020B0503020204020204" pitchFamily="34" charset="-122"/>
              </a:rPr>
              <a:t>网线接口</a:t>
            </a:r>
            <a:endParaRPr lang="zh-CN" sz="1200">
              <a:latin typeface="微软雅黑" panose="020B0503020204020204" pitchFamily="34" charset="-122"/>
              <a:ea typeface="微软雅黑" panose="020B0503020204020204" pitchFamily="34" charset="-122"/>
            </a:endParaRPr>
          </a:p>
        </p:txBody>
      </p:sp>
      <p:cxnSp>
        <p:nvCxnSpPr>
          <p:cNvPr id="36" name="直接连接符 35"/>
          <p:cNvCxnSpPr/>
          <p:nvPr/>
        </p:nvCxnSpPr>
        <p:spPr>
          <a:xfrm flipV="1">
            <a:off x="9490075" y="2533015"/>
            <a:ext cx="142240" cy="539115"/>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37" name="文本框 36"/>
          <p:cNvSpPr txBox="1"/>
          <p:nvPr/>
        </p:nvSpPr>
        <p:spPr>
          <a:xfrm>
            <a:off x="9490075" y="2257425"/>
            <a:ext cx="667385" cy="275590"/>
          </a:xfrm>
          <a:prstGeom prst="rect">
            <a:avLst/>
          </a:prstGeom>
          <a:ln w="25400" cmpd="sng">
            <a:solidFill>
              <a:srgbClr val="FE0909"/>
            </a:solidFill>
            <a:prstDash val="solid"/>
          </a:ln>
        </p:spPr>
        <p:txBody>
          <a:bodyPr wrap="square" rtlCol="0">
            <a:spAutoFit/>
          </a:bodyPr>
          <a:p>
            <a:r>
              <a:rPr lang="zh-CN" sz="1200">
                <a:latin typeface="微软雅黑" panose="020B0503020204020204" pitchFamily="34" charset="-122"/>
                <a:ea typeface="微软雅黑" panose="020B0503020204020204" pitchFamily="34" charset="-122"/>
              </a:rPr>
              <a:t>液晶屏</a:t>
            </a:r>
            <a:endParaRPr lang="zh-CN" sz="1200">
              <a:latin typeface="微软雅黑" panose="020B0503020204020204" pitchFamily="34" charset="-122"/>
              <a:ea typeface="微软雅黑" panose="020B0503020204020204" pitchFamily="34" charset="-122"/>
            </a:endParaRPr>
          </a:p>
        </p:txBody>
      </p:sp>
      <p:cxnSp>
        <p:nvCxnSpPr>
          <p:cNvPr id="38" name="直接连接符 37"/>
          <p:cNvCxnSpPr>
            <a:endCxn id="39" idx="2"/>
          </p:cNvCxnSpPr>
          <p:nvPr/>
        </p:nvCxnSpPr>
        <p:spPr>
          <a:xfrm flipH="1" flipV="1">
            <a:off x="7422515" y="2635250"/>
            <a:ext cx="412115" cy="392430"/>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39" name="文本框 38"/>
          <p:cNvSpPr txBox="1"/>
          <p:nvPr/>
        </p:nvSpPr>
        <p:spPr>
          <a:xfrm>
            <a:off x="7009765" y="2359660"/>
            <a:ext cx="824865" cy="275590"/>
          </a:xfrm>
          <a:prstGeom prst="rect">
            <a:avLst/>
          </a:prstGeom>
          <a:ln w="25400" cmpd="sng">
            <a:solidFill>
              <a:srgbClr val="FE0909"/>
            </a:solidFill>
            <a:prstDash val="solid"/>
          </a:ln>
        </p:spPr>
        <p:txBody>
          <a:bodyPr wrap="square" rtlCol="0">
            <a:spAutoFit/>
          </a:bodyPr>
          <a:p>
            <a:r>
              <a:rPr lang="en-US" altLang="zh-CN" sz="1200">
                <a:latin typeface="微软雅黑" panose="020B0503020204020204" pitchFamily="34" charset="-122"/>
                <a:ea typeface="微软雅黑" panose="020B0503020204020204" pitchFamily="34" charset="-122"/>
              </a:rPr>
              <a:t>USB</a:t>
            </a:r>
            <a:r>
              <a:rPr lang="zh-CN" altLang="en-US" sz="1200">
                <a:latin typeface="微软雅黑" panose="020B0503020204020204" pitchFamily="34" charset="-122"/>
                <a:ea typeface="微软雅黑" panose="020B0503020204020204" pitchFamily="34" charset="-122"/>
              </a:rPr>
              <a:t>接口</a:t>
            </a:r>
            <a:endParaRPr lang="zh-CN" altLang="en-US" sz="1200">
              <a:latin typeface="微软雅黑" panose="020B0503020204020204" pitchFamily="34" charset="-122"/>
              <a:ea typeface="微软雅黑" panose="020B0503020204020204" pitchFamily="34" charset="-122"/>
            </a:endParaRPr>
          </a:p>
        </p:txBody>
      </p:sp>
      <p:cxnSp>
        <p:nvCxnSpPr>
          <p:cNvPr id="40" name="直接连接符 39"/>
          <p:cNvCxnSpPr>
            <a:endCxn id="48" idx="2"/>
          </p:cNvCxnSpPr>
          <p:nvPr/>
        </p:nvCxnSpPr>
        <p:spPr>
          <a:xfrm flipV="1">
            <a:off x="8265160" y="2677160"/>
            <a:ext cx="93980" cy="579120"/>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48" name="文本框 47"/>
          <p:cNvSpPr txBox="1"/>
          <p:nvPr/>
        </p:nvSpPr>
        <p:spPr>
          <a:xfrm>
            <a:off x="7946390" y="2401570"/>
            <a:ext cx="824865" cy="275590"/>
          </a:xfrm>
          <a:prstGeom prst="rect">
            <a:avLst/>
          </a:prstGeom>
          <a:ln w="25400" cmpd="sng">
            <a:solidFill>
              <a:srgbClr val="FE0909"/>
            </a:solidFill>
            <a:prstDash val="solid"/>
          </a:ln>
        </p:spPr>
        <p:txBody>
          <a:bodyPr wrap="square" rtlCol="0">
            <a:spAutoFit/>
          </a:bodyPr>
          <a:p>
            <a:r>
              <a:rPr lang="zh-CN" sz="1200">
                <a:latin typeface="微软雅黑" panose="020B0503020204020204" pitchFamily="34" charset="-122"/>
                <a:ea typeface="微软雅黑" panose="020B0503020204020204" pitchFamily="34" charset="-122"/>
              </a:rPr>
              <a:t>散热风扇</a:t>
            </a:r>
            <a:endParaRPr lang="zh-CN" sz="1200">
              <a:latin typeface="微软雅黑" panose="020B0503020204020204" pitchFamily="34" charset="-122"/>
              <a:ea typeface="微软雅黑" panose="020B0503020204020204" pitchFamily="34" charset="-122"/>
            </a:endParaRPr>
          </a:p>
        </p:txBody>
      </p:sp>
      <p:cxnSp>
        <p:nvCxnSpPr>
          <p:cNvPr id="49" name="直接连接符 48"/>
          <p:cNvCxnSpPr/>
          <p:nvPr/>
        </p:nvCxnSpPr>
        <p:spPr>
          <a:xfrm flipH="1" flipV="1">
            <a:off x="9559290" y="4219575"/>
            <a:ext cx="440690" cy="618490"/>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50" name="文本框 49"/>
          <p:cNvSpPr txBox="1"/>
          <p:nvPr/>
        </p:nvSpPr>
        <p:spPr>
          <a:xfrm>
            <a:off x="10000615" y="4850765"/>
            <a:ext cx="824865" cy="275590"/>
          </a:xfrm>
          <a:prstGeom prst="rect">
            <a:avLst/>
          </a:prstGeom>
          <a:ln w="25400" cmpd="sng">
            <a:solidFill>
              <a:srgbClr val="FE0909"/>
            </a:solidFill>
            <a:prstDash val="solid"/>
          </a:ln>
        </p:spPr>
        <p:txBody>
          <a:bodyPr wrap="square" rtlCol="0">
            <a:spAutoFit/>
          </a:bodyPr>
          <a:p>
            <a:r>
              <a:rPr lang="en-US" sz="1200">
                <a:latin typeface="微软雅黑" panose="020B0503020204020204" pitchFamily="34" charset="-122"/>
                <a:ea typeface="微软雅黑" panose="020B0503020204020204" pitchFamily="34" charset="-122"/>
              </a:rPr>
              <a:t>LED</a:t>
            </a:r>
            <a:r>
              <a:rPr lang="zh-CN" altLang="en-US" sz="1200">
                <a:latin typeface="微软雅黑" panose="020B0503020204020204" pitchFamily="34" charset="-122"/>
                <a:ea typeface="微软雅黑" panose="020B0503020204020204" pitchFamily="34" charset="-122"/>
              </a:rPr>
              <a:t>灯</a:t>
            </a:r>
            <a:endParaRPr lang="zh-CN" altLang="en-US" sz="1200">
              <a:latin typeface="微软雅黑" panose="020B0503020204020204" pitchFamily="34" charset="-122"/>
              <a:ea typeface="微软雅黑" panose="020B0503020204020204" pitchFamily="34" charset="-122"/>
            </a:endParaRPr>
          </a:p>
        </p:txBody>
      </p:sp>
      <p:sp>
        <p:nvSpPr>
          <p:cNvPr id="51" name="矩形 50"/>
          <p:cNvSpPr/>
          <p:nvPr/>
        </p:nvSpPr>
        <p:spPr>
          <a:xfrm>
            <a:off x="9342755" y="3717925"/>
            <a:ext cx="290195" cy="525145"/>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矩形 51"/>
          <p:cNvSpPr/>
          <p:nvPr/>
        </p:nvSpPr>
        <p:spPr>
          <a:xfrm>
            <a:off x="7374890" y="2952115"/>
            <a:ext cx="469900" cy="1228725"/>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矩形 52"/>
          <p:cNvSpPr/>
          <p:nvPr/>
        </p:nvSpPr>
        <p:spPr>
          <a:xfrm>
            <a:off x="7898130" y="5172075"/>
            <a:ext cx="683895" cy="292735"/>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5" name="直接连接符 54"/>
          <p:cNvCxnSpPr/>
          <p:nvPr/>
        </p:nvCxnSpPr>
        <p:spPr>
          <a:xfrm flipV="1">
            <a:off x="8392160" y="5418455"/>
            <a:ext cx="142240" cy="539115"/>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56" name="文本框 55"/>
          <p:cNvSpPr txBox="1"/>
          <p:nvPr/>
        </p:nvSpPr>
        <p:spPr>
          <a:xfrm>
            <a:off x="8049895" y="5957570"/>
            <a:ext cx="990600" cy="275590"/>
          </a:xfrm>
          <a:prstGeom prst="rect">
            <a:avLst/>
          </a:prstGeom>
          <a:ln w="25400" cmpd="sng">
            <a:solidFill>
              <a:srgbClr val="FE0909"/>
            </a:solidFill>
            <a:prstDash val="solid"/>
          </a:ln>
        </p:spPr>
        <p:txBody>
          <a:bodyPr wrap="square" rtlCol="0">
            <a:spAutoFit/>
          </a:bodyPr>
          <a:p>
            <a:r>
              <a:rPr lang="zh-CN" altLang="en-US" sz="1200">
                <a:latin typeface="微软雅黑" panose="020B0503020204020204" pitchFamily="34" charset="-122"/>
                <a:ea typeface="微软雅黑" panose="020B0503020204020204" pitchFamily="34" charset="-122"/>
              </a:rPr>
              <a:t>显示器接口</a:t>
            </a:r>
            <a:endParaRPr lang="zh-CN" altLang="en-US" sz="1200">
              <a:latin typeface="微软雅黑" panose="020B0503020204020204" pitchFamily="34" charset="-122"/>
              <a:ea typeface="微软雅黑" panose="020B0503020204020204" pitchFamily="34" charset="-122"/>
            </a:endParaRPr>
          </a:p>
        </p:txBody>
      </p:sp>
      <p:sp>
        <p:nvSpPr>
          <p:cNvPr id="59" name="矩形 58"/>
          <p:cNvSpPr/>
          <p:nvPr/>
        </p:nvSpPr>
        <p:spPr>
          <a:xfrm>
            <a:off x="8582025" y="5154930"/>
            <a:ext cx="317500" cy="287020"/>
          </a:xfrm>
          <a:prstGeom prst="rect">
            <a:avLst/>
          </a:prstGeom>
          <a:noFill/>
          <a:ln w="31750">
            <a:solidFill>
              <a:srgbClr val="FE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0" name="直接连接符 59"/>
          <p:cNvCxnSpPr>
            <a:stCxn id="61" idx="0"/>
          </p:cNvCxnSpPr>
          <p:nvPr/>
        </p:nvCxnSpPr>
        <p:spPr>
          <a:xfrm flipH="1" flipV="1">
            <a:off x="8845550" y="5441950"/>
            <a:ext cx="899795" cy="515620"/>
          </a:xfrm>
          <a:prstGeom prst="line">
            <a:avLst/>
          </a:prstGeom>
          <a:ln w="25400">
            <a:solidFill>
              <a:srgbClr val="FE0909"/>
            </a:solidFill>
          </a:ln>
        </p:spPr>
        <p:style>
          <a:lnRef idx="1">
            <a:schemeClr val="accent1"/>
          </a:lnRef>
          <a:fillRef idx="0">
            <a:schemeClr val="accent1"/>
          </a:fillRef>
          <a:effectRef idx="0">
            <a:schemeClr val="accent1"/>
          </a:effectRef>
          <a:fontRef idx="minor">
            <a:schemeClr val="tx1"/>
          </a:fontRef>
        </p:style>
      </p:cxnSp>
      <p:sp useBgFill="1">
        <p:nvSpPr>
          <p:cNvPr id="61" name="文本框 60"/>
          <p:cNvSpPr txBox="1"/>
          <p:nvPr/>
        </p:nvSpPr>
        <p:spPr>
          <a:xfrm>
            <a:off x="9332595" y="5957570"/>
            <a:ext cx="824865" cy="275590"/>
          </a:xfrm>
          <a:prstGeom prst="rect">
            <a:avLst/>
          </a:prstGeom>
          <a:ln w="25400" cmpd="sng">
            <a:solidFill>
              <a:srgbClr val="FE0909"/>
            </a:solidFill>
            <a:prstDash val="solid"/>
          </a:ln>
        </p:spPr>
        <p:txBody>
          <a:bodyPr wrap="square" rtlCol="0">
            <a:spAutoFit/>
          </a:bodyPr>
          <a:p>
            <a:r>
              <a:rPr lang="zh-CN" sz="1200">
                <a:latin typeface="微软雅黑" panose="020B0503020204020204" pitchFamily="34" charset="-122"/>
                <a:ea typeface="微软雅黑" panose="020B0503020204020204" pitchFamily="34" charset="-122"/>
              </a:rPr>
              <a:t>音频</a:t>
            </a:r>
            <a:endParaRPr lang="zh-CN" sz="120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6"/>
          <a:stretch>
            <a:fillRect/>
          </a:stretch>
        </p:blipFill>
        <p:spPr>
          <a:xfrm>
            <a:off x="10320020" y="1911350"/>
            <a:ext cx="1676400" cy="723900"/>
          </a:xfrm>
          <a:prstGeom prst="rect">
            <a:avLst/>
          </a:prstGeom>
        </p:spPr>
      </p:pic>
      <p:sp>
        <p:nvSpPr>
          <p:cNvPr id="57" name="文本框 56"/>
          <p:cNvSpPr txBox="1"/>
          <p:nvPr/>
        </p:nvSpPr>
        <p:spPr>
          <a:xfrm>
            <a:off x="188595" y="1964055"/>
            <a:ext cx="5415280" cy="4032250"/>
          </a:xfrm>
          <a:prstGeom prst="rect">
            <a:avLst/>
          </a:prstGeom>
          <a:noFill/>
        </p:spPr>
        <p:txBody>
          <a:bodyPr wrap="square" rtlCol="0" anchor="t">
            <a:spAutoFit/>
          </a:bodyPr>
          <a:p>
            <a:pPr marL="742950" lvl="1" indent="-285750" fontAlgn="auto">
              <a:lnSpc>
                <a:spcPct val="120000"/>
              </a:lnSpc>
              <a:spcBef>
                <a:spcPct val="0"/>
              </a:spcBef>
              <a:buFont typeface="Wingdings" panose="05000000000000000000" charset="0"/>
              <a:buChar char="l"/>
            </a:pPr>
            <a:r>
              <a:rPr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Cortex-A72架构的64位处理器</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，包含英特尔神经计算棒套件，支持</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python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编程，人脸识别等人工智能功能。</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20000"/>
              </a:lnSpc>
              <a:spcBef>
                <a:spcPct val="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搭载基于</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linux</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操作系统。</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20000"/>
              </a:lnSpc>
              <a:spcBef>
                <a:spcPct val="0"/>
              </a:spcBef>
              <a:buFont typeface="Wingdings" panose="05000000000000000000" charset="0"/>
              <a:buChar char="l"/>
            </a:pPr>
            <a:r>
              <a:rPr 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个</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USB2.0</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接口，</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个</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USB3.0</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接口。</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20000"/>
              </a:lnSpc>
              <a:spcBef>
                <a:spcPct val="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集成了一个 1.96 寸的 SPI 接口的液晶屏。</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20000"/>
              </a:lnSpc>
              <a:spcBef>
                <a:spcPct val="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板载了 2 个串行彩色指示灯。</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20000"/>
              </a:lnSpc>
              <a:spcBef>
                <a:spcPct val="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MPU6500 姿态模块，可以读取到控制的加速度角速度信息。</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20000"/>
              </a:lnSpc>
              <a:spcBef>
                <a:spcPct val="0"/>
              </a:spcBef>
              <a:buFont typeface="Wingdings" panose="05000000000000000000" charset="0"/>
              <a:buChar char="l"/>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个舵机总线接口进行</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5v</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供电及舵机控制。</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20000"/>
              </a:lnSpc>
              <a:spcBef>
                <a:spcPct val="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9 路12位ADC模拟输入接口，8路IO接口。</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20000"/>
              </a:lnSpc>
              <a:spcBef>
                <a:spcPct val="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视频输出双</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micro HDMI</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接口。</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20000"/>
              </a:lnSpc>
              <a:spcBef>
                <a:spcPct val="0"/>
              </a:spcBef>
              <a:buFont typeface="Wingdings" panose="05000000000000000000" charset="0"/>
              <a:buChar char="l"/>
            </a:pPr>
            <a:r>
              <a:rPr 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千兆以太网接口</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20000"/>
              </a:lnSpc>
              <a:spcBef>
                <a:spcPct val="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无线网络</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802.11ac</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2.4g/5g</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蓝牙</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5.0</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20000"/>
              </a:lnSpc>
              <a:spcBef>
                <a:spcPct val="0"/>
              </a:spcBef>
              <a:buFont typeface="Wingdings" panose="05000000000000000000" charset="0"/>
              <a:buChar char="l"/>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3.5mm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麦克风、耳机插孔。</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auto">
              <a:lnSpc>
                <a:spcPct val="150000"/>
              </a:lnSpc>
              <a:spcBef>
                <a:spcPct val="0"/>
              </a:spcBef>
              <a:buFont typeface="Wingdings" panose="05000000000000000000" charset="0"/>
              <a:buChar char="l"/>
            </a:pP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1" name="Title 1"/>
          <p:cNvSpPr txBox="1"/>
          <p:nvPr/>
        </p:nvSpPr>
        <p:spPr>
          <a:xfrm>
            <a:off x="981710" y="777240"/>
            <a:ext cx="1884045" cy="638175"/>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技术参数</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42" name="组合 41"/>
          <p:cNvGrpSpPr/>
          <p:nvPr/>
        </p:nvGrpSpPr>
        <p:grpSpPr>
          <a:xfrm>
            <a:off x="698249" y="1076829"/>
            <a:ext cx="252000" cy="252000"/>
            <a:chOff x="282790" y="1400877"/>
            <a:chExt cx="252000" cy="252000"/>
          </a:xfrm>
        </p:grpSpPr>
        <p:sp>
          <p:nvSpPr>
            <p:cNvPr id="43" name="椭圆 42"/>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加号 43"/>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500" fill="hold"/>
                                        <p:tgtEl>
                                          <p:spTgt spid="27"/>
                                        </p:tgtEl>
                                        <p:attrNameLst>
                                          <p:attrName>ppt_x</p:attrName>
                                        </p:attrNameLst>
                                      </p:cBhvr>
                                      <p:tavLst>
                                        <p:tav tm="0">
                                          <p:val>
                                            <p:strVal val="#ppt_x"/>
                                          </p:val>
                                        </p:tav>
                                        <p:tav tm="100000">
                                          <p:val>
                                            <p:strVal val="#ppt_x"/>
                                          </p:val>
                                        </p:tav>
                                      </p:tavLst>
                                    </p:anim>
                                    <p:anim calcmode="lin" valueType="num">
                                      <p:cBhvr additive="base">
                                        <p:cTn id="72" dur="500" fill="hold"/>
                                        <p:tgtEl>
                                          <p:spTgt spid="2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fill="hold"/>
                                        <p:tgtEl>
                                          <p:spTgt spid="28"/>
                                        </p:tgtEl>
                                        <p:attrNameLst>
                                          <p:attrName>ppt_x</p:attrName>
                                        </p:attrNameLst>
                                      </p:cBhvr>
                                      <p:tavLst>
                                        <p:tav tm="0">
                                          <p:val>
                                            <p:strVal val="#ppt_x"/>
                                          </p:val>
                                        </p:tav>
                                        <p:tav tm="100000">
                                          <p:val>
                                            <p:strVal val="#ppt_x"/>
                                          </p:val>
                                        </p:tav>
                                      </p:tavLst>
                                    </p:anim>
                                    <p:anim calcmode="lin" valueType="num">
                                      <p:cBhvr additive="base">
                                        <p:cTn id="76" dur="500" fill="hold"/>
                                        <p:tgtEl>
                                          <p:spTgt spid="2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ppt_x"/>
                                          </p:val>
                                        </p:tav>
                                        <p:tav tm="100000">
                                          <p:val>
                                            <p:strVal val="#ppt_x"/>
                                          </p:val>
                                        </p:tav>
                                      </p:tavLst>
                                    </p:anim>
                                    <p:anim calcmode="lin" valueType="num">
                                      <p:cBhvr additive="base">
                                        <p:cTn id="80" dur="500" fill="hold"/>
                                        <p:tgtEl>
                                          <p:spTgt spid="2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 calcmode="lin" valueType="num">
                                      <p:cBhvr additive="base">
                                        <p:cTn id="83" dur="500" fill="hold"/>
                                        <p:tgtEl>
                                          <p:spTgt spid="30"/>
                                        </p:tgtEl>
                                        <p:attrNameLst>
                                          <p:attrName>ppt_x</p:attrName>
                                        </p:attrNameLst>
                                      </p:cBhvr>
                                      <p:tavLst>
                                        <p:tav tm="0">
                                          <p:val>
                                            <p:strVal val="#ppt_x"/>
                                          </p:val>
                                        </p:tav>
                                        <p:tav tm="100000">
                                          <p:val>
                                            <p:strVal val="#ppt_x"/>
                                          </p:val>
                                        </p:tav>
                                      </p:tavLst>
                                    </p:anim>
                                    <p:anim calcmode="lin" valueType="num">
                                      <p:cBhvr additive="base">
                                        <p:cTn id="84" dur="500" fill="hold"/>
                                        <p:tgtEl>
                                          <p:spTgt spid="3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500" fill="hold"/>
                                        <p:tgtEl>
                                          <p:spTgt spid="31"/>
                                        </p:tgtEl>
                                        <p:attrNameLst>
                                          <p:attrName>ppt_x</p:attrName>
                                        </p:attrNameLst>
                                      </p:cBhvr>
                                      <p:tavLst>
                                        <p:tav tm="0">
                                          <p:val>
                                            <p:strVal val="#ppt_x"/>
                                          </p:val>
                                        </p:tav>
                                        <p:tav tm="100000">
                                          <p:val>
                                            <p:strVal val="#ppt_x"/>
                                          </p:val>
                                        </p:tav>
                                      </p:tavLst>
                                    </p:anim>
                                    <p:anim calcmode="lin" valueType="num">
                                      <p:cBhvr additive="base">
                                        <p:cTn id="88" dur="500" fill="hold"/>
                                        <p:tgtEl>
                                          <p:spTgt spid="3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 calcmode="lin" valueType="num">
                                      <p:cBhvr additive="base">
                                        <p:cTn id="91" dur="500" fill="hold"/>
                                        <p:tgtEl>
                                          <p:spTgt spid="32"/>
                                        </p:tgtEl>
                                        <p:attrNameLst>
                                          <p:attrName>ppt_x</p:attrName>
                                        </p:attrNameLst>
                                      </p:cBhvr>
                                      <p:tavLst>
                                        <p:tav tm="0">
                                          <p:val>
                                            <p:strVal val="#ppt_x"/>
                                          </p:val>
                                        </p:tav>
                                        <p:tav tm="100000">
                                          <p:val>
                                            <p:strVal val="#ppt_x"/>
                                          </p:val>
                                        </p:tav>
                                      </p:tavLst>
                                    </p:anim>
                                    <p:anim calcmode="lin" valueType="num">
                                      <p:cBhvr additive="base">
                                        <p:cTn id="92" dur="500" fill="hold"/>
                                        <p:tgtEl>
                                          <p:spTgt spid="32"/>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500" fill="hold"/>
                                        <p:tgtEl>
                                          <p:spTgt spid="34"/>
                                        </p:tgtEl>
                                        <p:attrNameLst>
                                          <p:attrName>ppt_x</p:attrName>
                                        </p:attrNameLst>
                                      </p:cBhvr>
                                      <p:tavLst>
                                        <p:tav tm="0">
                                          <p:val>
                                            <p:strVal val="#ppt_x"/>
                                          </p:val>
                                        </p:tav>
                                        <p:tav tm="100000">
                                          <p:val>
                                            <p:strVal val="#ppt_x"/>
                                          </p:val>
                                        </p:tav>
                                      </p:tavLst>
                                    </p:anim>
                                    <p:anim calcmode="lin" valueType="num">
                                      <p:cBhvr additive="base">
                                        <p:cTn id="96" dur="500" fill="hold"/>
                                        <p:tgtEl>
                                          <p:spTgt spid="3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fill="hold"/>
                                        <p:tgtEl>
                                          <p:spTgt spid="35"/>
                                        </p:tgtEl>
                                        <p:attrNameLst>
                                          <p:attrName>ppt_x</p:attrName>
                                        </p:attrNameLst>
                                      </p:cBhvr>
                                      <p:tavLst>
                                        <p:tav tm="0">
                                          <p:val>
                                            <p:strVal val="#ppt_x"/>
                                          </p:val>
                                        </p:tav>
                                        <p:tav tm="100000">
                                          <p:val>
                                            <p:strVal val="#ppt_x"/>
                                          </p:val>
                                        </p:tav>
                                      </p:tavLst>
                                    </p:anim>
                                    <p:anim calcmode="lin" valueType="num">
                                      <p:cBhvr additive="base">
                                        <p:cTn id="100" dur="500" fill="hold"/>
                                        <p:tgtEl>
                                          <p:spTgt spid="35"/>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additive="base">
                                        <p:cTn id="103" dur="500" fill="hold"/>
                                        <p:tgtEl>
                                          <p:spTgt spid="36"/>
                                        </p:tgtEl>
                                        <p:attrNameLst>
                                          <p:attrName>ppt_x</p:attrName>
                                        </p:attrNameLst>
                                      </p:cBhvr>
                                      <p:tavLst>
                                        <p:tav tm="0">
                                          <p:val>
                                            <p:strVal val="#ppt_x"/>
                                          </p:val>
                                        </p:tav>
                                        <p:tav tm="100000">
                                          <p:val>
                                            <p:strVal val="#ppt_x"/>
                                          </p:val>
                                        </p:tav>
                                      </p:tavLst>
                                    </p:anim>
                                    <p:anim calcmode="lin" valueType="num">
                                      <p:cBhvr additive="base">
                                        <p:cTn id="104" dur="500" fill="hold"/>
                                        <p:tgtEl>
                                          <p:spTgt spid="36"/>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7"/>
                                        </p:tgtEl>
                                        <p:attrNameLst>
                                          <p:attrName>style.visibility</p:attrName>
                                        </p:attrNameLst>
                                      </p:cBhvr>
                                      <p:to>
                                        <p:strVal val="visible"/>
                                      </p:to>
                                    </p:set>
                                    <p:anim calcmode="lin" valueType="num">
                                      <p:cBhvr additive="base">
                                        <p:cTn id="107" dur="500" fill="hold"/>
                                        <p:tgtEl>
                                          <p:spTgt spid="37"/>
                                        </p:tgtEl>
                                        <p:attrNameLst>
                                          <p:attrName>ppt_x</p:attrName>
                                        </p:attrNameLst>
                                      </p:cBhvr>
                                      <p:tavLst>
                                        <p:tav tm="0">
                                          <p:val>
                                            <p:strVal val="#ppt_x"/>
                                          </p:val>
                                        </p:tav>
                                        <p:tav tm="100000">
                                          <p:val>
                                            <p:strVal val="#ppt_x"/>
                                          </p:val>
                                        </p:tav>
                                      </p:tavLst>
                                    </p:anim>
                                    <p:anim calcmode="lin" valueType="num">
                                      <p:cBhvr additive="base">
                                        <p:cTn id="108" dur="500" fill="hold"/>
                                        <p:tgtEl>
                                          <p:spTgt spid="37"/>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additive="base">
                                        <p:cTn id="111" dur="500" fill="hold"/>
                                        <p:tgtEl>
                                          <p:spTgt spid="38"/>
                                        </p:tgtEl>
                                        <p:attrNameLst>
                                          <p:attrName>ppt_x</p:attrName>
                                        </p:attrNameLst>
                                      </p:cBhvr>
                                      <p:tavLst>
                                        <p:tav tm="0">
                                          <p:val>
                                            <p:strVal val="#ppt_x"/>
                                          </p:val>
                                        </p:tav>
                                        <p:tav tm="100000">
                                          <p:val>
                                            <p:strVal val="#ppt_x"/>
                                          </p:val>
                                        </p:tav>
                                      </p:tavLst>
                                    </p:anim>
                                    <p:anim calcmode="lin" valueType="num">
                                      <p:cBhvr additive="base">
                                        <p:cTn id="112" dur="500" fill="hold"/>
                                        <p:tgtEl>
                                          <p:spTgt spid="38"/>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additive="base">
                                        <p:cTn id="115" dur="500" fill="hold"/>
                                        <p:tgtEl>
                                          <p:spTgt spid="39"/>
                                        </p:tgtEl>
                                        <p:attrNameLst>
                                          <p:attrName>ppt_x</p:attrName>
                                        </p:attrNameLst>
                                      </p:cBhvr>
                                      <p:tavLst>
                                        <p:tav tm="0">
                                          <p:val>
                                            <p:strVal val="#ppt_x"/>
                                          </p:val>
                                        </p:tav>
                                        <p:tav tm="100000">
                                          <p:val>
                                            <p:strVal val="#ppt_x"/>
                                          </p:val>
                                        </p:tav>
                                      </p:tavLst>
                                    </p:anim>
                                    <p:anim calcmode="lin" valueType="num">
                                      <p:cBhvr additive="base">
                                        <p:cTn id="116" dur="500" fill="hold"/>
                                        <p:tgtEl>
                                          <p:spTgt spid="39"/>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40"/>
                                        </p:tgtEl>
                                        <p:attrNameLst>
                                          <p:attrName>style.visibility</p:attrName>
                                        </p:attrNameLst>
                                      </p:cBhvr>
                                      <p:to>
                                        <p:strVal val="visible"/>
                                      </p:to>
                                    </p:set>
                                    <p:anim calcmode="lin" valueType="num">
                                      <p:cBhvr additive="base">
                                        <p:cTn id="119" dur="500" fill="hold"/>
                                        <p:tgtEl>
                                          <p:spTgt spid="40"/>
                                        </p:tgtEl>
                                        <p:attrNameLst>
                                          <p:attrName>ppt_x</p:attrName>
                                        </p:attrNameLst>
                                      </p:cBhvr>
                                      <p:tavLst>
                                        <p:tav tm="0">
                                          <p:val>
                                            <p:strVal val="#ppt_x"/>
                                          </p:val>
                                        </p:tav>
                                        <p:tav tm="100000">
                                          <p:val>
                                            <p:strVal val="#ppt_x"/>
                                          </p:val>
                                        </p:tav>
                                      </p:tavLst>
                                    </p:anim>
                                    <p:anim calcmode="lin" valueType="num">
                                      <p:cBhvr additive="base">
                                        <p:cTn id="120" dur="500" fill="hold"/>
                                        <p:tgtEl>
                                          <p:spTgt spid="40"/>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500" fill="hold"/>
                                        <p:tgtEl>
                                          <p:spTgt spid="48"/>
                                        </p:tgtEl>
                                        <p:attrNameLst>
                                          <p:attrName>ppt_x</p:attrName>
                                        </p:attrNameLst>
                                      </p:cBhvr>
                                      <p:tavLst>
                                        <p:tav tm="0">
                                          <p:val>
                                            <p:strVal val="#ppt_x"/>
                                          </p:val>
                                        </p:tav>
                                        <p:tav tm="100000">
                                          <p:val>
                                            <p:strVal val="#ppt_x"/>
                                          </p:val>
                                        </p:tav>
                                      </p:tavLst>
                                    </p:anim>
                                    <p:anim calcmode="lin" valueType="num">
                                      <p:cBhvr additive="base">
                                        <p:cTn id="124" dur="500" fill="hold"/>
                                        <p:tgtEl>
                                          <p:spTgt spid="48"/>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additive="base">
                                        <p:cTn id="127" dur="500" fill="hold"/>
                                        <p:tgtEl>
                                          <p:spTgt spid="49"/>
                                        </p:tgtEl>
                                        <p:attrNameLst>
                                          <p:attrName>ppt_x</p:attrName>
                                        </p:attrNameLst>
                                      </p:cBhvr>
                                      <p:tavLst>
                                        <p:tav tm="0">
                                          <p:val>
                                            <p:strVal val="#ppt_x"/>
                                          </p:val>
                                        </p:tav>
                                        <p:tav tm="100000">
                                          <p:val>
                                            <p:strVal val="#ppt_x"/>
                                          </p:val>
                                        </p:tav>
                                      </p:tavLst>
                                    </p:anim>
                                    <p:anim calcmode="lin" valueType="num">
                                      <p:cBhvr additive="base">
                                        <p:cTn id="128" dur="500" fill="hold"/>
                                        <p:tgtEl>
                                          <p:spTgt spid="49"/>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500" fill="hold"/>
                                        <p:tgtEl>
                                          <p:spTgt spid="50"/>
                                        </p:tgtEl>
                                        <p:attrNameLst>
                                          <p:attrName>ppt_x</p:attrName>
                                        </p:attrNameLst>
                                      </p:cBhvr>
                                      <p:tavLst>
                                        <p:tav tm="0">
                                          <p:val>
                                            <p:strVal val="#ppt_x"/>
                                          </p:val>
                                        </p:tav>
                                        <p:tav tm="100000">
                                          <p:val>
                                            <p:strVal val="#ppt_x"/>
                                          </p:val>
                                        </p:tav>
                                      </p:tavLst>
                                    </p:anim>
                                    <p:anim calcmode="lin" valueType="num">
                                      <p:cBhvr additive="base">
                                        <p:cTn id="132" dur="500" fill="hold"/>
                                        <p:tgtEl>
                                          <p:spTgt spid="50"/>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51"/>
                                        </p:tgtEl>
                                        <p:attrNameLst>
                                          <p:attrName>style.visibility</p:attrName>
                                        </p:attrNameLst>
                                      </p:cBhvr>
                                      <p:to>
                                        <p:strVal val="visible"/>
                                      </p:to>
                                    </p:set>
                                    <p:anim calcmode="lin" valueType="num">
                                      <p:cBhvr additive="base">
                                        <p:cTn id="135" dur="500" fill="hold"/>
                                        <p:tgtEl>
                                          <p:spTgt spid="51"/>
                                        </p:tgtEl>
                                        <p:attrNameLst>
                                          <p:attrName>ppt_x</p:attrName>
                                        </p:attrNameLst>
                                      </p:cBhvr>
                                      <p:tavLst>
                                        <p:tav tm="0">
                                          <p:val>
                                            <p:strVal val="#ppt_x"/>
                                          </p:val>
                                        </p:tav>
                                        <p:tav tm="100000">
                                          <p:val>
                                            <p:strVal val="#ppt_x"/>
                                          </p:val>
                                        </p:tav>
                                      </p:tavLst>
                                    </p:anim>
                                    <p:anim calcmode="lin" valueType="num">
                                      <p:cBhvr additive="base">
                                        <p:cTn id="136" dur="500" fill="hold"/>
                                        <p:tgtEl>
                                          <p:spTgt spid="51"/>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anim calcmode="lin" valueType="num">
                                      <p:cBhvr additive="base">
                                        <p:cTn id="139" dur="500" fill="hold"/>
                                        <p:tgtEl>
                                          <p:spTgt spid="52"/>
                                        </p:tgtEl>
                                        <p:attrNameLst>
                                          <p:attrName>ppt_x</p:attrName>
                                        </p:attrNameLst>
                                      </p:cBhvr>
                                      <p:tavLst>
                                        <p:tav tm="0">
                                          <p:val>
                                            <p:strVal val="#ppt_x"/>
                                          </p:val>
                                        </p:tav>
                                        <p:tav tm="100000">
                                          <p:val>
                                            <p:strVal val="#ppt_x"/>
                                          </p:val>
                                        </p:tav>
                                      </p:tavLst>
                                    </p:anim>
                                    <p:anim calcmode="lin" valueType="num">
                                      <p:cBhvr additive="base">
                                        <p:cTn id="140" dur="500" fill="hold"/>
                                        <p:tgtEl>
                                          <p:spTgt spid="52"/>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53"/>
                                        </p:tgtEl>
                                        <p:attrNameLst>
                                          <p:attrName>style.visibility</p:attrName>
                                        </p:attrNameLst>
                                      </p:cBhvr>
                                      <p:to>
                                        <p:strVal val="visible"/>
                                      </p:to>
                                    </p:set>
                                    <p:anim calcmode="lin" valueType="num">
                                      <p:cBhvr additive="base">
                                        <p:cTn id="143" dur="500" fill="hold"/>
                                        <p:tgtEl>
                                          <p:spTgt spid="53"/>
                                        </p:tgtEl>
                                        <p:attrNameLst>
                                          <p:attrName>ppt_x</p:attrName>
                                        </p:attrNameLst>
                                      </p:cBhvr>
                                      <p:tavLst>
                                        <p:tav tm="0">
                                          <p:val>
                                            <p:strVal val="#ppt_x"/>
                                          </p:val>
                                        </p:tav>
                                        <p:tav tm="100000">
                                          <p:val>
                                            <p:strVal val="#ppt_x"/>
                                          </p:val>
                                        </p:tav>
                                      </p:tavLst>
                                    </p:anim>
                                    <p:anim calcmode="lin" valueType="num">
                                      <p:cBhvr additive="base">
                                        <p:cTn id="144" dur="500" fill="hold"/>
                                        <p:tgtEl>
                                          <p:spTgt spid="53"/>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55"/>
                                        </p:tgtEl>
                                        <p:attrNameLst>
                                          <p:attrName>style.visibility</p:attrName>
                                        </p:attrNameLst>
                                      </p:cBhvr>
                                      <p:to>
                                        <p:strVal val="visible"/>
                                      </p:to>
                                    </p:set>
                                    <p:anim calcmode="lin" valueType="num">
                                      <p:cBhvr additive="base">
                                        <p:cTn id="147" dur="500" fill="hold"/>
                                        <p:tgtEl>
                                          <p:spTgt spid="55"/>
                                        </p:tgtEl>
                                        <p:attrNameLst>
                                          <p:attrName>ppt_x</p:attrName>
                                        </p:attrNameLst>
                                      </p:cBhvr>
                                      <p:tavLst>
                                        <p:tav tm="0">
                                          <p:val>
                                            <p:strVal val="#ppt_x"/>
                                          </p:val>
                                        </p:tav>
                                        <p:tav tm="100000">
                                          <p:val>
                                            <p:strVal val="#ppt_x"/>
                                          </p:val>
                                        </p:tav>
                                      </p:tavLst>
                                    </p:anim>
                                    <p:anim calcmode="lin" valueType="num">
                                      <p:cBhvr additive="base">
                                        <p:cTn id="148" dur="500" fill="hold"/>
                                        <p:tgtEl>
                                          <p:spTgt spid="55"/>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56"/>
                                        </p:tgtEl>
                                        <p:attrNameLst>
                                          <p:attrName>style.visibility</p:attrName>
                                        </p:attrNameLst>
                                      </p:cBhvr>
                                      <p:to>
                                        <p:strVal val="visible"/>
                                      </p:to>
                                    </p:set>
                                    <p:anim calcmode="lin" valueType="num">
                                      <p:cBhvr additive="base">
                                        <p:cTn id="151" dur="500" fill="hold"/>
                                        <p:tgtEl>
                                          <p:spTgt spid="56"/>
                                        </p:tgtEl>
                                        <p:attrNameLst>
                                          <p:attrName>ppt_x</p:attrName>
                                        </p:attrNameLst>
                                      </p:cBhvr>
                                      <p:tavLst>
                                        <p:tav tm="0">
                                          <p:val>
                                            <p:strVal val="#ppt_x"/>
                                          </p:val>
                                        </p:tav>
                                        <p:tav tm="100000">
                                          <p:val>
                                            <p:strVal val="#ppt_x"/>
                                          </p:val>
                                        </p:tav>
                                      </p:tavLst>
                                    </p:anim>
                                    <p:anim calcmode="lin" valueType="num">
                                      <p:cBhvr additive="base">
                                        <p:cTn id="152" dur="500" fill="hold"/>
                                        <p:tgtEl>
                                          <p:spTgt spid="56"/>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59"/>
                                        </p:tgtEl>
                                        <p:attrNameLst>
                                          <p:attrName>style.visibility</p:attrName>
                                        </p:attrNameLst>
                                      </p:cBhvr>
                                      <p:to>
                                        <p:strVal val="visible"/>
                                      </p:to>
                                    </p:set>
                                    <p:anim calcmode="lin" valueType="num">
                                      <p:cBhvr additive="base">
                                        <p:cTn id="155" dur="500" fill="hold"/>
                                        <p:tgtEl>
                                          <p:spTgt spid="59"/>
                                        </p:tgtEl>
                                        <p:attrNameLst>
                                          <p:attrName>ppt_x</p:attrName>
                                        </p:attrNameLst>
                                      </p:cBhvr>
                                      <p:tavLst>
                                        <p:tav tm="0">
                                          <p:val>
                                            <p:strVal val="#ppt_x"/>
                                          </p:val>
                                        </p:tav>
                                        <p:tav tm="100000">
                                          <p:val>
                                            <p:strVal val="#ppt_x"/>
                                          </p:val>
                                        </p:tav>
                                      </p:tavLst>
                                    </p:anim>
                                    <p:anim calcmode="lin" valueType="num">
                                      <p:cBhvr additive="base">
                                        <p:cTn id="156" dur="500" fill="hold"/>
                                        <p:tgtEl>
                                          <p:spTgt spid="59"/>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60"/>
                                        </p:tgtEl>
                                        <p:attrNameLst>
                                          <p:attrName>style.visibility</p:attrName>
                                        </p:attrNameLst>
                                      </p:cBhvr>
                                      <p:to>
                                        <p:strVal val="visible"/>
                                      </p:to>
                                    </p:set>
                                    <p:anim calcmode="lin" valueType="num">
                                      <p:cBhvr additive="base">
                                        <p:cTn id="159" dur="500" fill="hold"/>
                                        <p:tgtEl>
                                          <p:spTgt spid="60"/>
                                        </p:tgtEl>
                                        <p:attrNameLst>
                                          <p:attrName>ppt_x</p:attrName>
                                        </p:attrNameLst>
                                      </p:cBhvr>
                                      <p:tavLst>
                                        <p:tav tm="0">
                                          <p:val>
                                            <p:strVal val="#ppt_x"/>
                                          </p:val>
                                        </p:tav>
                                        <p:tav tm="100000">
                                          <p:val>
                                            <p:strVal val="#ppt_x"/>
                                          </p:val>
                                        </p:tav>
                                      </p:tavLst>
                                    </p:anim>
                                    <p:anim calcmode="lin" valueType="num">
                                      <p:cBhvr additive="base">
                                        <p:cTn id="160" dur="500" fill="hold"/>
                                        <p:tgtEl>
                                          <p:spTgt spid="60"/>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61"/>
                                        </p:tgtEl>
                                        <p:attrNameLst>
                                          <p:attrName>style.visibility</p:attrName>
                                        </p:attrNameLst>
                                      </p:cBhvr>
                                      <p:to>
                                        <p:strVal val="visible"/>
                                      </p:to>
                                    </p:set>
                                    <p:anim calcmode="lin" valueType="num">
                                      <p:cBhvr additive="base">
                                        <p:cTn id="163" dur="500" fill="hold"/>
                                        <p:tgtEl>
                                          <p:spTgt spid="61"/>
                                        </p:tgtEl>
                                        <p:attrNameLst>
                                          <p:attrName>ppt_x</p:attrName>
                                        </p:attrNameLst>
                                      </p:cBhvr>
                                      <p:tavLst>
                                        <p:tav tm="0">
                                          <p:val>
                                            <p:strVal val="#ppt_x"/>
                                          </p:val>
                                        </p:tav>
                                        <p:tav tm="100000">
                                          <p:val>
                                            <p:strVal val="#ppt_x"/>
                                          </p:val>
                                        </p:tav>
                                      </p:tavLst>
                                    </p:anim>
                                    <p:anim calcmode="lin" valueType="num">
                                      <p:cBhvr additive="base">
                                        <p:cTn id="164" dur="500" fill="hold"/>
                                        <p:tgtEl>
                                          <p:spTgt spid="61"/>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33"/>
                                        </p:tgtEl>
                                        <p:attrNameLst>
                                          <p:attrName>style.visibility</p:attrName>
                                        </p:attrNameLst>
                                      </p:cBhvr>
                                      <p:to>
                                        <p:strVal val="visible"/>
                                      </p:to>
                                    </p:set>
                                    <p:anim calcmode="lin" valueType="num">
                                      <p:cBhvr additive="base">
                                        <p:cTn id="167" dur="500" fill="hold"/>
                                        <p:tgtEl>
                                          <p:spTgt spid="33"/>
                                        </p:tgtEl>
                                        <p:attrNameLst>
                                          <p:attrName>ppt_x</p:attrName>
                                        </p:attrNameLst>
                                      </p:cBhvr>
                                      <p:tavLst>
                                        <p:tav tm="0">
                                          <p:val>
                                            <p:strVal val="#ppt_x"/>
                                          </p:val>
                                        </p:tav>
                                        <p:tav tm="100000">
                                          <p:val>
                                            <p:strVal val="#ppt_x"/>
                                          </p:val>
                                        </p:tav>
                                      </p:tavLst>
                                    </p:anim>
                                    <p:anim calcmode="lin" valueType="num">
                                      <p:cBhvr additive="base">
                                        <p:cTn id="168" dur="500" fill="hold"/>
                                        <p:tgtEl>
                                          <p:spTgt spid="33"/>
                                        </p:tgtEl>
                                        <p:attrNameLst>
                                          <p:attrName>ppt_y</p:attrName>
                                        </p:attrNameLst>
                                      </p:cBhvr>
                                      <p:tavLst>
                                        <p:tav tm="0">
                                          <p:val>
                                            <p:strVal val="1+#ppt_h/2"/>
                                          </p:val>
                                        </p:tav>
                                        <p:tav tm="100000">
                                          <p:val>
                                            <p:strVal val="#ppt_y"/>
                                          </p:val>
                                        </p:tav>
                                      </p:tavLst>
                                    </p:anim>
                                  </p:childTnLst>
                                </p:cTn>
                              </p:par>
                              <p:par>
                                <p:cTn id="169" presetID="53" presetClass="entr" presetSubtype="16" fill="hold" grpId="0" nodeType="withEffect">
                                  <p:stCondLst>
                                    <p:cond delay="0"/>
                                  </p:stCondLst>
                                  <p:childTnLst>
                                    <p:set>
                                      <p:cBhvr>
                                        <p:cTn id="170" dur="1" fill="hold">
                                          <p:stCondLst>
                                            <p:cond delay="0"/>
                                          </p:stCondLst>
                                        </p:cTn>
                                        <p:tgtEl>
                                          <p:spTgt spid="57"/>
                                        </p:tgtEl>
                                        <p:attrNameLst>
                                          <p:attrName>style.visibility</p:attrName>
                                        </p:attrNameLst>
                                      </p:cBhvr>
                                      <p:to>
                                        <p:strVal val="visible"/>
                                      </p:to>
                                    </p:set>
                                    <p:anim calcmode="lin" valueType="num">
                                      <p:cBhvr>
                                        <p:cTn id="171" dur="500" fill="hold"/>
                                        <p:tgtEl>
                                          <p:spTgt spid="57"/>
                                        </p:tgtEl>
                                        <p:attrNameLst>
                                          <p:attrName>ppt_w</p:attrName>
                                        </p:attrNameLst>
                                      </p:cBhvr>
                                      <p:tavLst>
                                        <p:tav tm="0">
                                          <p:val>
                                            <p:fltVal val="0"/>
                                          </p:val>
                                        </p:tav>
                                        <p:tav tm="100000">
                                          <p:val>
                                            <p:strVal val="#ppt_w"/>
                                          </p:val>
                                        </p:tav>
                                      </p:tavLst>
                                    </p:anim>
                                    <p:anim calcmode="lin" valueType="num">
                                      <p:cBhvr>
                                        <p:cTn id="172" dur="500" fill="hold"/>
                                        <p:tgtEl>
                                          <p:spTgt spid="57"/>
                                        </p:tgtEl>
                                        <p:attrNameLst>
                                          <p:attrName>ppt_h</p:attrName>
                                        </p:attrNameLst>
                                      </p:cBhvr>
                                      <p:tavLst>
                                        <p:tav tm="0">
                                          <p:val>
                                            <p:fltVal val="0"/>
                                          </p:val>
                                        </p:tav>
                                        <p:tav tm="100000">
                                          <p:val>
                                            <p:strVal val="#ppt_h"/>
                                          </p:val>
                                        </p:tav>
                                      </p:tavLst>
                                    </p:anim>
                                    <p:animEffect transition="in" filter="fade">
                                      <p:cBhvr>
                                        <p:cTn id="17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bldLvl="0" animBg="1"/>
      <p:bldP spid="3" grpId="0" bldLvl="0" animBg="1"/>
      <p:bldP spid="6" grpId="0" bldLvl="0" animBg="1"/>
      <p:bldP spid="8" grpId="0" bldLvl="0" animBg="1"/>
      <p:bldP spid="17" grpId="0" bldLvl="0" animBg="1"/>
      <p:bldP spid="21" grpId="0" bldLvl="0" animBg="1"/>
      <p:bldP spid="22" grpId="0" bldLvl="0" animBg="1"/>
      <p:bldP spid="24" grpId="0" bldLvl="0" animBg="1"/>
      <p:bldP spid="25" grpId="0" bldLvl="0" animBg="1"/>
      <p:bldP spid="28" grpId="0" bldLvl="0" animBg="1"/>
      <p:bldP spid="30" grpId="0" bldLvl="0" animBg="1"/>
      <p:bldP spid="32" grpId="0" bldLvl="0" animBg="1"/>
      <p:bldP spid="35" grpId="0" bldLvl="0" animBg="1"/>
      <p:bldP spid="37" grpId="0" bldLvl="0" animBg="1"/>
      <p:bldP spid="39" grpId="0" bldLvl="0" animBg="1"/>
      <p:bldP spid="48" grpId="0" bldLvl="0" animBg="1"/>
      <p:bldP spid="50" grpId="0" bldLvl="0" animBg="1"/>
      <p:bldP spid="51" grpId="0" bldLvl="0" animBg="1"/>
      <p:bldP spid="52" grpId="0" bldLvl="0" animBg="1"/>
      <p:bldP spid="53" grpId="0" bldLvl="0" animBg="1"/>
      <p:bldP spid="56" grpId="0" bldLvl="0" animBg="1"/>
      <p:bldP spid="59" grpId="0" bldLvl="0" animBg="1"/>
      <p:bldP spid="61" grpId="0" bldLvl="0" animBg="1"/>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6" name="页脚占位符 2"/>
          <p:cNvSpPr txBox="1"/>
          <p:nvPr/>
        </p:nvSpPr>
        <p:spPr>
          <a:xfrm>
            <a:off x="4038600" y="6467563"/>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2368AD"/>
                </a:solidFill>
              </a:rPr>
              <a:t>Uptech Harmony Sharing</a:t>
            </a:r>
            <a:endParaRPr lang="zh-CN" altLang="en-US">
              <a:solidFill>
                <a:srgbClr val="2368AD"/>
              </a:solidFill>
            </a:endParaRPr>
          </a:p>
        </p:txBody>
      </p:sp>
      <p:sp>
        <p:nvSpPr>
          <p:cNvPr id="7" name="灯片编号占位符 3"/>
          <p:cNvSpPr txBox="1"/>
          <p:nvPr/>
        </p:nvSpPr>
        <p:spPr>
          <a:xfrm>
            <a:off x="9253154" y="646756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033DB1-F1ED-4168-9E81-75135C47516B}" type="slidenum">
              <a:rPr lang="zh-CN" altLang="en-US" smtClean="0">
                <a:solidFill>
                  <a:srgbClr val="2368AD"/>
                </a:solidFill>
              </a:rPr>
            </a:fld>
            <a:endParaRPr lang="zh-CN" altLang="en-US">
              <a:solidFill>
                <a:srgbClr val="2368AD"/>
              </a:solidFill>
            </a:endParaRPr>
          </a:p>
        </p:txBody>
      </p:sp>
      <p:grpSp>
        <p:nvGrpSpPr>
          <p:cNvPr id="8" name="组合 7"/>
          <p:cNvGrpSpPr/>
          <p:nvPr/>
        </p:nvGrpSpPr>
        <p:grpSpPr>
          <a:xfrm>
            <a:off x="334431" y="1168772"/>
            <a:ext cx="4623184" cy="4406100"/>
            <a:chOff x="1039093" y="743787"/>
            <a:chExt cx="3452813" cy="3292475"/>
          </a:xfrm>
        </p:grpSpPr>
        <p:sp>
          <p:nvSpPr>
            <p:cNvPr id="9" name="Freeform 52"/>
            <p:cNvSpPr/>
            <p:nvPr/>
          </p:nvSpPr>
          <p:spPr bwMode="auto">
            <a:xfrm>
              <a:off x="1039093" y="1567699"/>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0" name="Freeform 54"/>
            <p:cNvSpPr/>
            <p:nvPr/>
          </p:nvSpPr>
          <p:spPr bwMode="auto">
            <a:xfrm>
              <a:off x="1861418" y="743787"/>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rgbClr val="2368AD"/>
                </a:solidFill>
              </a:endParaRPr>
            </a:p>
          </p:txBody>
        </p:sp>
        <p:sp>
          <p:nvSpPr>
            <p:cNvPr id="11" name="Freeform 58"/>
            <p:cNvSpPr/>
            <p:nvPr/>
          </p:nvSpPr>
          <p:spPr bwMode="auto">
            <a:xfrm>
              <a:off x="1861418" y="2391612"/>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2" name="Freeform 73"/>
            <p:cNvSpPr/>
            <p:nvPr/>
          </p:nvSpPr>
          <p:spPr bwMode="auto">
            <a:xfrm>
              <a:off x="1475656" y="1183524"/>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3" name="Freeform 74"/>
            <p:cNvSpPr/>
            <p:nvPr/>
          </p:nvSpPr>
          <p:spPr bwMode="auto">
            <a:xfrm>
              <a:off x="3461618" y="2472574"/>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grpSp>
      <p:grpSp>
        <p:nvGrpSpPr>
          <p:cNvPr id="14" name="Group 10"/>
          <p:cNvGrpSpPr/>
          <p:nvPr/>
        </p:nvGrpSpPr>
        <p:grpSpPr>
          <a:xfrm>
            <a:off x="5244169" y="1362223"/>
            <a:ext cx="3312422" cy="530914"/>
            <a:chOff x="6764723" y="1520469"/>
            <a:chExt cx="4416563" cy="707886"/>
          </a:xfrm>
        </p:grpSpPr>
        <p:sp>
          <p:nvSpPr>
            <p:cNvPr id="15" name="TextBox 11"/>
            <p:cNvSpPr txBox="1"/>
            <p:nvPr/>
          </p:nvSpPr>
          <p:spPr>
            <a:xfrm>
              <a:off x="6764723" y="1520469"/>
              <a:ext cx="655949" cy="707886"/>
            </a:xfrm>
            <a:prstGeom prst="rect">
              <a:avLst/>
            </a:prstGeom>
            <a:noFill/>
          </p:spPr>
          <p:txBody>
            <a:bodyPr wrap="none" anchor="ctr">
              <a:noAutofit/>
            </a:bodyPr>
            <a:lstStyle/>
            <a:p>
              <a:pPr algn="ctr"/>
              <a:r>
                <a:rPr lang="en-US" altLang="zh-CN" sz="4800" dirty="0">
                  <a:solidFill>
                    <a:srgbClr val="2368AD"/>
                  </a:solidFill>
                  <a:latin typeface="Impact" panose="020B0806030902050204" pitchFamily="34" charset="0"/>
                </a:rPr>
                <a:t>01</a:t>
              </a:r>
              <a:endParaRPr lang="en-US" altLang="zh-CN" sz="4800" dirty="0">
                <a:solidFill>
                  <a:srgbClr val="2368AD"/>
                </a:solidFill>
                <a:latin typeface="Impact" panose="020B0806030902050204" pitchFamily="34" charset="0"/>
              </a:endParaRPr>
            </a:p>
          </p:txBody>
        </p:sp>
        <p:sp>
          <p:nvSpPr>
            <p:cNvPr id="16" name="TextBox 14"/>
            <p:cNvSpPr txBox="1"/>
            <p:nvPr/>
          </p:nvSpPr>
          <p:spPr>
            <a:xfrm>
              <a:off x="7218712" y="1835660"/>
              <a:ext cx="3962574" cy="320368"/>
            </a:xfrm>
            <a:prstGeom prst="rect">
              <a:avLst/>
            </a:prstGeom>
          </p:spPr>
          <p:txBody>
            <a:bodyPr vert="horz" wrap="square" lIns="360000" tIns="0" rIns="0" bIns="0" anchor="ctr" anchorCtr="0">
              <a:noAutofit/>
            </a:bodyPr>
            <a:lstStyle/>
            <a:p>
              <a:pPr algn="l">
                <a:lnSpc>
                  <a:spcPct val="120000"/>
                </a:lnSpc>
              </a:pPr>
              <a:endParaRPr lang="zh-CN" altLang="en-US" sz="1600" dirty="0">
                <a:solidFill>
                  <a:srgbClr val="2368AD"/>
                </a:solidFill>
              </a:endParaRPr>
            </a:p>
          </p:txBody>
        </p:sp>
      </p:grpSp>
      <p:sp>
        <p:nvSpPr>
          <p:cNvPr id="17" name="TextBox 16"/>
          <p:cNvSpPr txBox="1"/>
          <p:nvPr/>
        </p:nvSpPr>
        <p:spPr>
          <a:xfrm>
            <a:off x="5262280" y="2282068"/>
            <a:ext cx="538850" cy="530914"/>
          </a:xfrm>
          <a:prstGeom prst="rect">
            <a:avLst/>
          </a:prstGeom>
          <a:noFill/>
        </p:spPr>
        <p:txBody>
          <a:bodyPr wrap="none" anchor="ctr">
            <a:noAutofit/>
          </a:bodyPr>
          <a:lstStyle/>
          <a:p>
            <a:pPr algn="ctr"/>
            <a:r>
              <a:rPr lang="en-US" altLang="zh-CN" sz="4800" dirty="0">
                <a:solidFill>
                  <a:srgbClr val="2368AD"/>
                </a:solidFill>
                <a:latin typeface="Impact" panose="020B0806030902050204" pitchFamily="34" charset="0"/>
              </a:rPr>
              <a:t>02</a:t>
            </a:r>
            <a:endParaRPr lang="en-US" altLang="zh-CN" sz="4800" dirty="0">
              <a:solidFill>
                <a:srgbClr val="2368AD"/>
              </a:solidFill>
              <a:latin typeface="Impact" panose="020B0806030902050204" pitchFamily="34" charset="0"/>
            </a:endParaRPr>
          </a:p>
        </p:txBody>
      </p:sp>
      <p:sp>
        <p:nvSpPr>
          <p:cNvPr id="18" name="TextBox 26"/>
          <p:cNvSpPr txBox="1"/>
          <p:nvPr/>
        </p:nvSpPr>
        <p:spPr>
          <a:xfrm>
            <a:off x="5262270" y="4154931"/>
            <a:ext cx="537647" cy="530914"/>
          </a:xfrm>
          <a:prstGeom prst="rect">
            <a:avLst/>
          </a:prstGeom>
          <a:noFill/>
        </p:spPr>
        <p:txBody>
          <a:bodyPr wrap="none" anchor="ctr">
            <a:noAutofit/>
          </a:bodyPr>
          <a:lstStyle/>
          <a:p>
            <a:pPr algn="ctr"/>
            <a:r>
              <a:rPr lang="en-US" altLang="zh-CN" sz="4800" dirty="0">
                <a:solidFill>
                  <a:srgbClr val="2368AD"/>
                </a:solidFill>
                <a:latin typeface="Impact" panose="020B0806030902050204" pitchFamily="34" charset="0"/>
              </a:rPr>
              <a:t>04</a:t>
            </a:r>
            <a:endParaRPr lang="en-US" altLang="zh-CN" sz="4800" dirty="0">
              <a:solidFill>
                <a:srgbClr val="2368AD"/>
              </a:solidFill>
              <a:latin typeface="Impact" panose="020B0806030902050204" pitchFamily="34" charset="0"/>
            </a:endParaRPr>
          </a:p>
        </p:txBody>
      </p:sp>
      <p:grpSp>
        <p:nvGrpSpPr>
          <p:cNvPr id="19" name="组合 18"/>
          <p:cNvGrpSpPr/>
          <p:nvPr/>
        </p:nvGrpSpPr>
        <p:grpSpPr>
          <a:xfrm>
            <a:off x="1731155" y="2890148"/>
            <a:ext cx="1531164" cy="944576"/>
            <a:chOff x="3896925" y="821617"/>
            <a:chExt cx="1362791" cy="841039"/>
          </a:xfrm>
        </p:grpSpPr>
        <p:sp>
          <p:nvSpPr>
            <p:cNvPr id="20" name="TextBox 7"/>
            <p:cNvSpPr txBox="1"/>
            <p:nvPr/>
          </p:nvSpPr>
          <p:spPr>
            <a:xfrm>
              <a:off x="3896925" y="1278093"/>
              <a:ext cx="1350150" cy="384563"/>
            </a:xfrm>
            <a:prstGeom prst="rect">
              <a:avLst/>
            </a:prstGeom>
            <a:noFill/>
          </p:spPr>
          <p:txBody>
            <a:bodyPr wrap="square" lIns="0" tIns="0" rIns="0" bIns="0" anchor="b" anchorCtr="0">
              <a:normAutofit/>
            </a:bodyPr>
            <a:lstStyle/>
            <a:p>
              <a:pPr algn="ctr"/>
              <a:r>
                <a:rPr lang="en-US" altLang="zh-CN" dirty="0">
                  <a:solidFill>
                    <a:srgbClr val="2368AD"/>
                  </a:solidFill>
                  <a:latin typeface="微软雅黑" panose="020B0503020204020204" pitchFamily="34" charset="-122"/>
                  <a:ea typeface="微软雅黑" panose="020B0503020204020204" pitchFamily="34" charset="-122"/>
                </a:rPr>
                <a:t>Contents</a:t>
              </a:r>
              <a:endParaRPr lang="en-US" altLang="zh-CN" dirty="0">
                <a:solidFill>
                  <a:srgbClr val="2368AD"/>
                </a:solidFill>
                <a:latin typeface="微软雅黑" panose="020B0503020204020204" pitchFamily="34" charset="-122"/>
                <a:ea typeface="微软雅黑" panose="020B0503020204020204" pitchFamily="34" charset="-122"/>
              </a:endParaRPr>
            </a:p>
          </p:txBody>
        </p:sp>
        <p:sp>
          <p:nvSpPr>
            <p:cNvPr id="21" name="Rectangle 9"/>
            <p:cNvSpPr/>
            <p:nvPr/>
          </p:nvSpPr>
          <p:spPr>
            <a:xfrm>
              <a:off x="3909566" y="821617"/>
              <a:ext cx="1350150" cy="692498"/>
            </a:xfrm>
            <a:prstGeom prst="rect">
              <a:avLst/>
            </a:prstGeom>
          </p:spPr>
          <p:txBody>
            <a:bodyPr wrap="square">
              <a:normAutofit/>
            </a:bodyPr>
            <a:lstStyle/>
            <a:p>
              <a:pPr algn="ctr"/>
              <a:r>
                <a:rPr lang="zh-CN" altLang="en-US" sz="4000" b="1" dirty="0">
                  <a:solidFill>
                    <a:srgbClr val="2368AD"/>
                  </a:solidFill>
                  <a:latin typeface="微软雅黑" panose="020B0503020204020204" pitchFamily="34" charset="-122"/>
                  <a:ea typeface="微软雅黑" panose="020B0503020204020204" pitchFamily="34" charset="-122"/>
                </a:rPr>
                <a:t>目录</a:t>
              </a:r>
              <a:endParaRPr lang="zh-CN" altLang="en-US" sz="4000" b="1" dirty="0">
                <a:solidFill>
                  <a:srgbClr val="2368AD"/>
                </a:solidFill>
                <a:latin typeface="微软雅黑" panose="020B0503020204020204" pitchFamily="34" charset="-122"/>
                <a:ea typeface="微软雅黑" panose="020B0503020204020204" pitchFamily="34" charset="-122"/>
              </a:endParaRPr>
            </a:p>
          </p:txBody>
        </p:sp>
      </p:grpSp>
      <p:sp>
        <p:nvSpPr>
          <p:cNvPr id="22" name="矩形 21"/>
          <p:cNvSpPr/>
          <p:nvPr/>
        </p:nvSpPr>
        <p:spPr>
          <a:xfrm>
            <a:off x="6173551" y="1392601"/>
            <a:ext cx="2040943" cy="461665"/>
          </a:xfrm>
          <a:prstGeom prst="rect">
            <a:avLst/>
          </a:prstGeom>
        </p:spPr>
        <p:txBody>
          <a:bodyPr wrap="none">
            <a:spAutoFit/>
          </a:bodyPr>
          <a:lstStyle/>
          <a:p>
            <a:r>
              <a:rPr lang="zh-CN" altLang="en-US" sz="2400" b="1" dirty="0">
                <a:solidFill>
                  <a:srgbClr val="2368AD"/>
                </a:solidFill>
              </a:rPr>
              <a:t>教学平台概述</a:t>
            </a:r>
            <a:endParaRPr lang="zh-CN" altLang="en-US" sz="2400" b="1" dirty="0">
              <a:solidFill>
                <a:srgbClr val="2368AD"/>
              </a:solidFill>
            </a:endParaRPr>
          </a:p>
        </p:txBody>
      </p:sp>
      <p:sp>
        <p:nvSpPr>
          <p:cNvPr id="23" name="矩形 22"/>
          <p:cNvSpPr/>
          <p:nvPr/>
        </p:nvSpPr>
        <p:spPr>
          <a:xfrm>
            <a:off x="6173551" y="2314491"/>
            <a:ext cx="2969083" cy="461665"/>
          </a:xfrm>
          <a:prstGeom prst="rect">
            <a:avLst/>
          </a:prstGeom>
        </p:spPr>
        <p:txBody>
          <a:bodyPr wrap="none">
            <a:spAutoFit/>
          </a:bodyPr>
          <a:lstStyle/>
          <a:p>
            <a:r>
              <a:rPr lang="zh-CN" altLang="en-US" sz="2400" b="1" dirty="0">
                <a:solidFill>
                  <a:srgbClr val="2368AD"/>
                </a:solidFill>
              </a:rPr>
              <a:t>教学平台软硬件架构</a:t>
            </a:r>
            <a:endParaRPr lang="zh-CN" altLang="en-US" sz="2400" b="1" dirty="0">
              <a:solidFill>
                <a:srgbClr val="2368AD"/>
              </a:solidFill>
            </a:endParaRPr>
          </a:p>
        </p:txBody>
      </p:sp>
      <p:sp>
        <p:nvSpPr>
          <p:cNvPr id="24" name="矩形 23"/>
          <p:cNvSpPr/>
          <p:nvPr/>
        </p:nvSpPr>
        <p:spPr>
          <a:xfrm>
            <a:off x="6173551" y="3279201"/>
            <a:ext cx="2040943" cy="461665"/>
          </a:xfrm>
          <a:prstGeom prst="rect">
            <a:avLst/>
          </a:prstGeom>
        </p:spPr>
        <p:txBody>
          <a:bodyPr wrap="none">
            <a:spAutoFit/>
          </a:bodyPr>
          <a:lstStyle/>
          <a:p>
            <a:r>
              <a:rPr lang="zh-CN" altLang="en-US" sz="2400" b="1" dirty="0">
                <a:solidFill>
                  <a:srgbClr val="2368AD"/>
                </a:solidFill>
              </a:rPr>
              <a:t>典型作品示范</a:t>
            </a:r>
            <a:endParaRPr lang="zh-CN" altLang="en-US" sz="2400" b="1" dirty="0">
              <a:solidFill>
                <a:srgbClr val="2368AD"/>
              </a:solidFill>
            </a:endParaRPr>
          </a:p>
        </p:txBody>
      </p:sp>
      <p:sp>
        <p:nvSpPr>
          <p:cNvPr id="25" name="矩形 24"/>
          <p:cNvSpPr/>
          <p:nvPr/>
        </p:nvSpPr>
        <p:spPr>
          <a:xfrm>
            <a:off x="4976272" y="3125256"/>
            <a:ext cx="1104826" cy="830997"/>
          </a:xfrm>
          <a:prstGeom prst="rect">
            <a:avLst/>
          </a:prstGeom>
        </p:spPr>
        <p:txBody>
          <a:bodyPr wrap="square">
            <a:spAutoFit/>
          </a:bodyPr>
          <a:lstStyle/>
          <a:p>
            <a:pPr algn="ctr"/>
            <a:r>
              <a:rPr lang="en-US" altLang="zh-CN" sz="4800" dirty="0">
                <a:solidFill>
                  <a:srgbClr val="2368AD"/>
                </a:solidFill>
                <a:latin typeface="Impact" panose="020B0806030902050204" pitchFamily="34" charset="0"/>
              </a:rPr>
              <a:t>03</a:t>
            </a:r>
            <a:endParaRPr lang="en-US" altLang="zh-CN" sz="4800" dirty="0">
              <a:solidFill>
                <a:srgbClr val="2368AD"/>
              </a:solidFill>
              <a:latin typeface="Impact" panose="020B0806030902050204" pitchFamily="34" charset="0"/>
            </a:endParaRPr>
          </a:p>
        </p:txBody>
      </p:sp>
      <p:sp>
        <p:nvSpPr>
          <p:cNvPr id="26" name="矩形 25"/>
          <p:cNvSpPr/>
          <p:nvPr/>
        </p:nvSpPr>
        <p:spPr>
          <a:xfrm>
            <a:off x="6212312" y="4094872"/>
            <a:ext cx="2631440" cy="460375"/>
          </a:xfrm>
          <a:prstGeom prst="rect">
            <a:avLst/>
          </a:prstGeom>
        </p:spPr>
        <p:txBody>
          <a:bodyPr wrap="none">
            <a:spAutoFit/>
          </a:bodyPr>
          <a:lstStyle/>
          <a:p>
            <a:r>
              <a:rPr lang="zh-CN" altLang="en-US" sz="2400" b="1" dirty="0">
                <a:solidFill>
                  <a:srgbClr val="2368AD"/>
                </a:solidFill>
              </a:rPr>
              <a:t>竞赛方案交流分享</a:t>
            </a:r>
            <a:endParaRPr lang="zh-CN" altLang="en-US" sz="2400" b="1" dirty="0">
              <a:solidFill>
                <a:srgbClr val="2368AD"/>
              </a:solidFill>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 AI</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控制器</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sp>
        <p:nvSpPr>
          <p:cNvPr id="6" name="Title 1"/>
          <p:cNvSpPr txBox="1"/>
          <p:nvPr/>
        </p:nvSpPr>
        <p:spPr>
          <a:xfrm>
            <a:off x="280990" y="1573140"/>
            <a:ext cx="11153865" cy="5021170"/>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1" fontAlgn="base">
              <a:lnSpc>
                <a:spcPct val="90000"/>
              </a:lnSpc>
              <a:spcBef>
                <a:spcPct val="20000"/>
              </a:spcBef>
              <a:spcAft>
                <a:spcPct val="0"/>
              </a:spcAft>
            </a:pPr>
            <a:endPar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endPar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fontAlgn="base">
              <a:lnSpc>
                <a:spcPct val="90000"/>
              </a:lnSpc>
              <a:spcBef>
                <a:spcPct val="20000"/>
              </a:spcBef>
              <a:spcAft>
                <a:spcPct val="0"/>
              </a:spcAft>
              <a:buFont typeface="Wingdings" panose="05000000000000000000" pitchFamily="2" charset="2"/>
              <a:buChar char="Ø"/>
            </a:pPr>
            <a:r>
              <a:rPr lang="zh-CN" altLang="en-US"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插针和接口连接连线时要遵循三角接地原则（插针旁有三角符号，接口有</a:t>
            </a:r>
            <a:r>
              <a:rPr lang="en-US" altLang="zh-CN"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GND</a:t>
            </a:r>
            <a:r>
              <a:rPr lang="zh-CN" altLang="en-US"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标识）</a:t>
            </a:r>
            <a:endParaRPr lang="en-US" altLang="zh-CN"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fontAlgn="base">
              <a:lnSpc>
                <a:spcPct val="90000"/>
              </a:lnSpc>
              <a:spcBef>
                <a:spcPct val="20000"/>
              </a:spcBef>
              <a:spcAft>
                <a:spcPct val="0"/>
              </a:spcAft>
              <a:buFont typeface="Wingdings" panose="05000000000000000000" pitchFamily="2" charset="2"/>
              <a:buChar char="Ø"/>
            </a:pPr>
            <a:endParaRPr lang="en-US" altLang="zh-CN"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fontAlgn="base">
              <a:lnSpc>
                <a:spcPct val="90000"/>
              </a:lnSpc>
              <a:spcBef>
                <a:spcPct val="20000"/>
              </a:spcBef>
              <a:spcAft>
                <a:spcPct val="0"/>
              </a:spcAft>
              <a:buFont typeface="Wingdings" panose="05000000000000000000" pitchFamily="2" charset="2"/>
              <a:buChar char="Ø"/>
            </a:pPr>
            <a:r>
              <a:rPr lang="en-US"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typeC</a:t>
            </a:r>
            <a:r>
              <a:rPr lang="zh-CN" altLang="en-US"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接口不要插接供电设备</a:t>
            </a:r>
            <a:endParaRPr lang="zh-CN" altLang="en-US"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fontAlgn="base">
              <a:lnSpc>
                <a:spcPct val="90000"/>
              </a:lnSpc>
              <a:spcBef>
                <a:spcPct val="20000"/>
              </a:spcBef>
              <a:spcAft>
                <a:spcPct val="0"/>
              </a:spcAft>
              <a:buFont typeface="Wingdings" panose="05000000000000000000" pitchFamily="2" charset="2"/>
              <a:buChar char="Ø"/>
            </a:pPr>
            <a:endParaRPr lang="zh-CN" altLang="en-US"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fontAlgn="base">
              <a:lnSpc>
                <a:spcPct val="90000"/>
              </a:lnSpc>
              <a:spcBef>
                <a:spcPct val="20000"/>
              </a:spcBef>
              <a:spcAft>
                <a:spcPct val="0"/>
              </a:spcAft>
              <a:buFont typeface="Wingdings" panose="05000000000000000000" pitchFamily="2" charset="2"/>
              <a:buChar char="Ø"/>
            </a:pPr>
            <a:r>
              <a:rPr lang="en-US" altLang="zh-CN"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IO</a:t>
            </a:r>
            <a:r>
              <a:rPr lang="zh-CN" altLang="en-US"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接口和</a:t>
            </a:r>
            <a:r>
              <a:rPr lang="en-US" altLang="zh-CN"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AD</a:t>
            </a:r>
            <a:r>
              <a:rPr lang="zh-CN" altLang="en-US"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接口在连接设备时，要根据程序的设定接至相应的接口，而白色数字舵机接口是总线制，通过舵机的</a:t>
            </a:r>
            <a:r>
              <a:rPr lang="en-US" altLang="zh-CN"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号来辨别</a:t>
            </a:r>
            <a:endParaRPr lang="en-US" altLang="zh-CN"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7" name="Title 1"/>
          <p:cNvSpPr txBox="1"/>
          <p:nvPr/>
        </p:nvSpPr>
        <p:spPr>
          <a:xfrm>
            <a:off x="961511" y="1000663"/>
            <a:ext cx="11448832"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注意事项</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9" name="组合 8"/>
          <p:cNvGrpSpPr/>
          <p:nvPr/>
        </p:nvGrpSpPr>
        <p:grpSpPr>
          <a:xfrm>
            <a:off x="678131" y="1300244"/>
            <a:ext cx="252000" cy="252000"/>
            <a:chOff x="282790" y="1400877"/>
            <a:chExt cx="252000" cy="252000"/>
          </a:xfrm>
        </p:grpSpPr>
        <p:sp>
          <p:nvSpPr>
            <p:cNvPr id="10" name="椭圆 9"/>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加号 10"/>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 </a:t>
            </a:r>
            <a:r>
              <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LUBY</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控制器</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213" y="1336994"/>
            <a:ext cx="5809158" cy="3952743"/>
          </a:xfrm>
          <a:prstGeom prst="rect">
            <a:avLst/>
          </a:prstGeom>
        </p:spPr>
      </p:pic>
      <p:sp>
        <p:nvSpPr>
          <p:cNvPr id="9" name="文本框 8"/>
          <p:cNvSpPr txBox="1"/>
          <p:nvPr/>
        </p:nvSpPr>
        <p:spPr>
          <a:xfrm>
            <a:off x="424180" y="1411605"/>
            <a:ext cx="4667250" cy="5077460"/>
          </a:xfrm>
          <a:prstGeom prst="rect">
            <a:avLst/>
          </a:prstGeom>
          <a:noFill/>
        </p:spPr>
        <p:txBody>
          <a:bodyPr wrap="square" rtlCol="0">
            <a:spAutoFit/>
          </a:bodyPr>
          <a:lstStyle/>
          <a:p>
            <a:pPr lvl="1" fontAlgn="base">
              <a:spcBef>
                <a:spcPct val="0"/>
              </a:spcBef>
              <a:spcAft>
                <a:spcPct val="0"/>
              </a:spcAft>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华文琥珀" panose="02010800040101010101" pitchFamily="2"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华文琥珀" panose="02010800040101010101" pitchFamily="2" charset="-122"/>
            </a:endParaRPr>
          </a:p>
          <a:p>
            <a:pPr marL="742950" lvl="1" indent="-285750" fontAlgn="base">
              <a:spcBef>
                <a:spcPct val="0"/>
              </a:spcBef>
              <a:spcAft>
                <a:spcPct val="0"/>
              </a:spcAft>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STM32f103VCT6@72MHz</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base">
              <a:spcBef>
                <a:spcPct val="0"/>
              </a:spcBef>
              <a:spcAft>
                <a:spcPct val="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外置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RS232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串行接口</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个；</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base">
              <a:spcBef>
                <a:spcPct val="0"/>
              </a:spcBef>
              <a:spcAft>
                <a:spcPct val="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用户程序</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盘模式、直接下载两种下载模式；</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base">
              <a:spcBef>
                <a:spcPct val="0"/>
              </a:spcBef>
              <a:spcAft>
                <a:spcPct val="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机器人数字舵机接口（支持级联），并完全兼容</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RobotisDynamixel</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AX12+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base">
              <a:spcBef>
                <a:spcPct val="0"/>
              </a:spcBef>
              <a:spcAft>
                <a:spcPct val="0"/>
              </a:spcAft>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6</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路通用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TTL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电平</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IO</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输出端口，</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GND/+5V/SIG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三线制；</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base">
              <a:spcBef>
                <a:spcPct val="0"/>
              </a:spcBef>
              <a:spcAft>
                <a:spcPct val="0"/>
              </a:spcAft>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16</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路</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位精度</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ADC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复用的</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TTL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电平输入端口（</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0-5V</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GND/+5V/SIG</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三线制；</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base">
              <a:spcBef>
                <a:spcPct val="0"/>
              </a:spcBef>
              <a:spcAft>
                <a:spcPct val="0"/>
              </a:spcAft>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个用户可配置的按键输入；</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base">
              <a:spcBef>
                <a:spcPct val="0"/>
              </a:spcBef>
              <a:spcAft>
                <a:spcPct val="0"/>
              </a:spcAft>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路复用的用户可配置的外部中断输入，其中包括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路按键输入；</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base">
              <a:spcBef>
                <a:spcPct val="0"/>
              </a:spcBef>
              <a:spcAft>
                <a:spcPct val="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具备蓝牙收发功能，波特率</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115200bps</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，支持用户自定义数据接收中断；</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base">
              <a:spcBef>
                <a:spcPct val="0"/>
              </a:spcBef>
              <a:spcAft>
                <a:spcPct val="0"/>
              </a:spcAft>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具备</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ZigBee</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通信功能，波特率</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115200bps</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，支持使用串口命令对其操作；</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fontAlgn="base">
              <a:spcBef>
                <a:spcPct val="0"/>
              </a:spcBef>
              <a:spcAft>
                <a:spcPct val="0"/>
              </a:spcAft>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个</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位用户可支配的计时器，最小计时单位</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1us</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，支持用户自定义计时器</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0" name="Title 1"/>
          <p:cNvSpPr txBox="1"/>
          <p:nvPr/>
        </p:nvSpPr>
        <p:spPr>
          <a:xfrm>
            <a:off x="981629" y="777248"/>
            <a:ext cx="11448832"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000" b="1" dirty="0">
                <a:solidFill>
                  <a:srgbClr val="0070C0"/>
                </a:solidFill>
                <a:latin typeface="华文细黑" panose="02010600040101010101" pitchFamily="2" charset="-122"/>
                <a:ea typeface="华文细黑" panose="02010600040101010101" pitchFamily="2" charset="-122"/>
              </a:rPr>
              <a:t>技术参数</a:t>
            </a:r>
            <a:endParaRPr lang="zh-CN" altLang="en-US" sz="2000" b="1" dirty="0">
              <a:solidFill>
                <a:srgbClr val="0070C0"/>
              </a:solidFill>
              <a:latin typeface="华文细黑" panose="02010600040101010101" pitchFamily="2" charset="-122"/>
              <a:ea typeface="华文细黑" panose="02010600040101010101" pitchFamily="2" charset="-122"/>
            </a:endParaRPr>
          </a:p>
        </p:txBody>
      </p:sp>
      <p:grpSp>
        <p:nvGrpSpPr>
          <p:cNvPr id="11" name="组合 10"/>
          <p:cNvGrpSpPr/>
          <p:nvPr/>
        </p:nvGrpSpPr>
        <p:grpSpPr>
          <a:xfrm>
            <a:off x="698249" y="1076829"/>
            <a:ext cx="252000" cy="252000"/>
            <a:chOff x="282790" y="1400877"/>
            <a:chExt cx="252000" cy="252000"/>
          </a:xfrm>
        </p:grpSpPr>
        <p:sp>
          <p:nvSpPr>
            <p:cNvPr id="12" name="椭圆 11"/>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加号 12"/>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 LUBY</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控制器</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sp>
        <p:nvSpPr>
          <p:cNvPr id="6" name="Title 1"/>
          <p:cNvSpPr txBox="1"/>
          <p:nvPr/>
        </p:nvSpPr>
        <p:spPr>
          <a:xfrm>
            <a:off x="341950" y="2068861"/>
            <a:ext cx="11153865" cy="5021170"/>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1" fontAlgn="base">
              <a:lnSpc>
                <a:spcPct val="90000"/>
              </a:lnSpc>
              <a:spcBef>
                <a:spcPct val="20000"/>
              </a:spcBef>
              <a:spcAft>
                <a:spcPct val="0"/>
              </a:spcAft>
            </a:pPr>
            <a:endParaRPr lang="en-US" altLang="zh-CN" sz="28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fontAlgn="base">
              <a:lnSpc>
                <a:spcPct val="90000"/>
              </a:lnSpc>
              <a:spcBef>
                <a:spcPct val="20000"/>
              </a:spcBef>
              <a:spcAft>
                <a:spcPct val="0"/>
              </a:spcAft>
              <a:buFont typeface="Wingdings" panose="05000000000000000000" pitchFamily="2" charset="2"/>
              <a:buChar char="l"/>
            </a:pP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插针和接口连接时要遵循三角对三角的原则（接口和插针旁有三角符号）</a:t>
            </a:r>
            <a:endPar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fontAlgn="base">
              <a:lnSpc>
                <a:spcPct val="90000"/>
              </a:lnSpc>
              <a:spcBef>
                <a:spcPct val="20000"/>
              </a:spcBef>
              <a:spcAft>
                <a:spcPct val="0"/>
              </a:spcAft>
              <a:buFont typeface="Wingdings" panose="05000000000000000000" pitchFamily="2" charset="2"/>
              <a:buChar char="l"/>
            </a:pPr>
            <a:endPar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fontAlgn="base">
              <a:lnSpc>
                <a:spcPct val="90000"/>
              </a:lnSpc>
              <a:spcBef>
                <a:spcPct val="20000"/>
              </a:spcBef>
              <a:spcAft>
                <a:spcPct val="0"/>
              </a:spcAft>
              <a:buFont typeface="Wingdings" panose="05000000000000000000" pitchFamily="2" charset="2"/>
              <a:buChar char="l"/>
            </a:pP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两种下载模式：</a:t>
            </a:r>
            <a:r>
              <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U</a:t>
            </a: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盘模式和在线下载，分别通过</a:t>
            </a:r>
            <a:r>
              <a:rPr lang="en-US" altLang="zh-CN" dirty="0" err="1">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usb</a:t>
            </a: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线连接电脑和</a:t>
            </a:r>
            <a:r>
              <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针下载线连接多功能调试器</a:t>
            </a:r>
            <a:r>
              <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RS232</a:t>
            </a: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模式进行下载</a:t>
            </a:r>
            <a:endPar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fontAlgn="base">
              <a:lnSpc>
                <a:spcPct val="90000"/>
              </a:lnSpc>
              <a:spcBef>
                <a:spcPct val="20000"/>
              </a:spcBef>
              <a:spcAft>
                <a:spcPct val="0"/>
              </a:spcAft>
              <a:buFont typeface="Wingdings" panose="05000000000000000000" pitchFamily="2" charset="2"/>
              <a:buChar char="l"/>
            </a:pPr>
            <a:endPar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fontAlgn="base">
              <a:lnSpc>
                <a:spcPct val="90000"/>
              </a:lnSpc>
              <a:spcBef>
                <a:spcPct val="20000"/>
              </a:spcBef>
              <a:spcAft>
                <a:spcPct val="0"/>
              </a:spcAft>
              <a:buFont typeface="Wingdings" panose="05000000000000000000" pitchFamily="2" charset="2"/>
              <a:buChar char="l"/>
            </a:pPr>
            <a:r>
              <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ADC</a:t>
            </a: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GPIO</a:t>
            </a: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接口在连接设备时，要根据程序的设定连接至相应的接口</a:t>
            </a:r>
            <a:endPar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9" name="Title 1"/>
          <p:cNvSpPr txBox="1"/>
          <p:nvPr/>
        </p:nvSpPr>
        <p:spPr>
          <a:xfrm>
            <a:off x="998087" y="1082007"/>
            <a:ext cx="11448832"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注意事项</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10" name="组合 9"/>
          <p:cNvGrpSpPr/>
          <p:nvPr/>
        </p:nvGrpSpPr>
        <p:grpSpPr>
          <a:xfrm>
            <a:off x="714707" y="1381588"/>
            <a:ext cx="252000" cy="252000"/>
            <a:chOff x="282790" y="1400877"/>
            <a:chExt cx="252000" cy="252000"/>
          </a:xfrm>
        </p:grpSpPr>
        <p:sp>
          <p:nvSpPr>
            <p:cNvPr id="11" name="椭圆 10"/>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加号 11"/>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 WOODY</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控制器</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9" name="文本框 8"/>
          <p:cNvSpPr txBox="1"/>
          <p:nvPr/>
        </p:nvSpPr>
        <p:spPr>
          <a:xfrm>
            <a:off x="424246" y="1823868"/>
            <a:ext cx="4347320" cy="4246245"/>
          </a:xfrm>
          <a:prstGeom prst="rect">
            <a:avLst/>
          </a:prstGeom>
          <a:noFill/>
        </p:spPr>
        <p:txBody>
          <a:bodyPr wrap="square" rtlCol="0">
            <a:spAutoFit/>
          </a:bodyPr>
          <a:lstStyle/>
          <a:p>
            <a:pPr lvl="1" fontAlgn="base">
              <a:spcBef>
                <a:spcPct val="0"/>
              </a:spcBef>
              <a:spcAft>
                <a:spcPct val="0"/>
              </a:spcAft>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华文琥珀" panose="02010800040101010101" pitchFamily="2" charset="-122"/>
            </a:endParaRPr>
          </a:p>
          <a:p>
            <a:pPr lvl="1">
              <a:spcBef>
                <a:spcPct val="0"/>
              </a:spcBef>
            </a:pPr>
            <a:endParaRPr lang="zh-CN" altLang="en-US"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华文琥珀" panose="02010800040101010101" pitchFamily="2" charset="-122"/>
            </a:endParaRPr>
          </a:p>
          <a:p>
            <a:pPr marL="742950" lvl="1" indent="-285750">
              <a:spcBef>
                <a:spcPct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主频</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1.2GHz</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，内存</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1GB</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flash 16G</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spcBef>
                <a:spcPct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内置蓝牙模块</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spcBef>
                <a:spcPct val="0"/>
              </a:spcBef>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4</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个</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USB</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接口</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spcBef>
                <a:spcPct val="0"/>
              </a:spcBef>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10/100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以太网接口（</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RJ45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接口）。</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spcBef>
                <a:spcPct val="0"/>
              </a:spcBef>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3.5mm</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麦克风、耳机插孔。</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spcBef>
                <a:spcPct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标准</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5</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针串口</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spcBef>
                <a:spcPct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内置语音识别、语音播放、图像捕捉等功能</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spcBef>
                <a:spcPct val="0"/>
              </a:spcBef>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PC</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端标定软件</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spcBef>
                <a:spcPct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标配</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USB</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彩色摄像头 </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320x240</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spcBef>
                <a:spcPct val="0"/>
              </a:spcBef>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1" fontAlgn="base">
              <a:spcBef>
                <a:spcPct val="0"/>
              </a:spcBef>
              <a:spcAft>
                <a:spcPct val="0"/>
              </a:spcAft>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华文琥珀" panose="02010800040101010101"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811" y="1860103"/>
            <a:ext cx="5595289" cy="3652937"/>
          </a:xfrm>
          <a:prstGeom prst="rect">
            <a:avLst/>
          </a:prstGeom>
        </p:spPr>
      </p:pic>
      <p:sp>
        <p:nvSpPr>
          <p:cNvPr id="11" name="Title 1"/>
          <p:cNvSpPr txBox="1"/>
          <p:nvPr/>
        </p:nvSpPr>
        <p:spPr>
          <a:xfrm>
            <a:off x="998087" y="1108446"/>
            <a:ext cx="11448832"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技术参数</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12" name="组合 11"/>
          <p:cNvGrpSpPr/>
          <p:nvPr/>
        </p:nvGrpSpPr>
        <p:grpSpPr>
          <a:xfrm>
            <a:off x="714707" y="1408027"/>
            <a:ext cx="252000" cy="252000"/>
            <a:chOff x="282790" y="1400877"/>
            <a:chExt cx="252000" cy="252000"/>
          </a:xfrm>
        </p:grpSpPr>
        <p:sp>
          <p:nvSpPr>
            <p:cNvPr id="13" name="椭圆 12"/>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加号 13"/>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dirty="0" err="1"/>
              <a:t>Uptech</a:t>
            </a:r>
            <a:r>
              <a:rPr lang="en-US" altLang="zh-CN" dirty="0"/>
              <a:t> Harmony Sharing</a:t>
            </a:r>
            <a:endParaRPr lang="zh-CN" altLang="en-US" dirty="0"/>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89" y="59632"/>
            <a:ext cx="7189843"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多功能调试器</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18" name="文本框 17"/>
          <p:cNvSpPr txBox="1"/>
          <p:nvPr/>
        </p:nvSpPr>
        <p:spPr>
          <a:xfrm>
            <a:off x="6754195" y="5620854"/>
            <a:ext cx="1635327" cy="369332"/>
          </a:xfrm>
          <a:prstGeom prst="rect">
            <a:avLst/>
          </a:prstGeom>
          <a:noFill/>
        </p:spPr>
        <p:txBody>
          <a:bodyPr wrap="square" rtlCol="0">
            <a:spAutoFit/>
          </a:bodyPr>
          <a:lstStyle/>
          <a:p>
            <a:r>
              <a:rPr lang="zh-CN" altLang="en-US" dirty="0"/>
              <a:t>多功能调试器</a:t>
            </a:r>
            <a:endParaRPr lang="zh-CN" altLang="en-US" dirty="0"/>
          </a:p>
        </p:txBody>
      </p:sp>
      <p:sp>
        <p:nvSpPr>
          <p:cNvPr id="14" name="文本框 13"/>
          <p:cNvSpPr txBox="1"/>
          <p:nvPr/>
        </p:nvSpPr>
        <p:spPr>
          <a:xfrm>
            <a:off x="628463" y="1258433"/>
            <a:ext cx="11178838" cy="1476375"/>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     UP-Debugger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多功能调试器集成了</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USB-232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，半双工异步串行总线、</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AVRISP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三种功能，体积小巧、功能集成度高，是一种可靠且方便的调试设备。通过功能选择按钮可以让调试器的工作模式在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RS232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AVRISP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、数字舵机调试器之间相互切换。可以对</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AVR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控制器进行串口通讯调试和程序下载，可以对</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proMotion</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CDS55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16数字舵机进行调试和控制。</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534790" y="2465079"/>
            <a:ext cx="3899150" cy="3569335"/>
          </a:xfrm>
          <a:prstGeom prst="rect">
            <a:avLst/>
          </a:prstGeom>
          <a:noFill/>
        </p:spPr>
        <p:txBody>
          <a:bodyPr wrap="square" rtlCol="0">
            <a:spAutoFit/>
          </a:bodyPr>
          <a:lstStyle/>
          <a:p>
            <a:pPr marL="628650" lvl="1" indent="-171450">
              <a:defRPr/>
            </a:pP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华文琥珀" panose="02010800040101010101" pitchFamily="2" charset="-122"/>
              </a:rPr>
              <a:t>功能：</a:t>
            </a:r>
            <a:endParaRPr lang="en-US" altLang="zh-CN" sz="1600" noProof="1">
              <a:latin typeface="微软雅黑" panose="020B0503020204020204" pitchFamily="34" charset="-122"/>
              <a:ea typeface="微软雅黑" panose="020B0503020204020204" pitchFamily="34" charset="-122"/>
              <a:cs typeface="微软雅黑" panose="020B0503020204020204" pitchFamily="34" charset="-122"/>
              <a:sym typeface="华文琥珀" panose="02010800040101010101" pitchFamily="2" charset="-122"/>
            </a:endParaRPr>
          </a:p>
          <a:p>
            <a:pPr marL="628650" lvl="1" indent="-171450">
              <a:defRPr/>
            </a:pPr>
            <a:endPar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华文琥珀" panose="02010800040101010101" pitchFamily="2" charset="-122"/>
            </a:endParaRPr>
          </a:p>
          <a:p>
            <a:pPr marL="742950" lvl="1" indent="-285750">
              <a:buFont typeface="Wingdings" panose="05000000000000000000" pitchFamily="2" charset="2"/>
              <a:buChar char="Ø"/>
              <a:defRPr/>
            </a:pPr>
            <a:r>
              <a:rPr lang="en-US" altLang="zh-CN"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RS232</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模式下可实现串口通讯调试及下载（</a:t>
            </a:r>
            <a:r>
              <a:rPr lang="en-US" altLang="zh-CN"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luby</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控制器）</a:t>
            </a:r>
            <a:endParaRPr lang="en-US" altLang="zh-CN"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buFont typeface="Wingdings" panose="05000000000000000000" pitchFamily="2" charset="2"/>
              <a:buChar char="Ø"/>
              <a:defRPr/>
            </a:pPr>
            <a:endParaRPr lang="en-US" altLang="zh-CN"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buFont typeface="Wingdings" panose="05000000000000000000" pitchFamily="2" charset="2"/>
              <a:buChar char="Ø"/>
              <a:defRPr/>
            </a:pPr>
            <a:r>
              <a:rPr lang="en-US" altLang="zh-CN"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AVRISP</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模式下可实现下载程序（</a:t>
            </a:r>
            <a:r>
              <a:rPr lang="en-US" altLang="zh-CN"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AVR</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控制器）</a:t>
            </a:r>
            <a:endParaRPr lang="en-US" altLang="zh-CN"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buFont typeface="Wingdings" panose="05000000000000000000" pitchFamily="2" charset="2"/>
              <a:buChar char="Ø"/>
              <a:defRPr/>
            </a:pPr>
            <a:endPar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buFont typeface="Wingdings" panose="05000000000000000000" pitchFamily="2" charset="2"/>
              <a:buChar char="Ø"/>
              <a:defRPr/>
            </a:pPr>
            <a:endPar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buFont typeface="Wingdings" panose="05000000000000000000" pitchFamily="2" charset="2"/>
              <a:buChar char="Ø"/>
              <a:defRPr/>
            </a:pP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控制、传感模块功能的串口</a:t>
            </a:r>
            <a:r>
              <a:rPr lang="en-US" altLang="x-none"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PC</a:t>
            </a: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端调试</a:t>
            </a:r>
            <a:endPar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lvl="1">
              <a:defRPr/>
            </a:pPr>
            <a:endParaRPr lang="en-US" altLang="zh-CN"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marL="742950" lvl="1" indent="-285750">
              <a:buFont typeface="Wingdings" panose="05000000000000000000" pitchFamily="2" charset="2"/>
              <a:buChar char="Ø"/>
              <a:defRPr/>
            </a:pPr>
            <a:r>
              <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舵机模式下可对舵机进行调试</a:t>
            </a:r>
            <a:endParaRPr lang="zh-CN" altLang="en-US" sz="1600" noProof="1">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645" y="2660051"/>
            <a:ext cx="4651899" cy="2615439"/>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48694" y="93846"/>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执行器</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sp>
        <p:nvSpPr>
          <p:cNvPr id="6" name="Title 1"/>
          <p:cNvSpPr txBox="1"/>
          <p:nvPr/>
        </p:nvSpPr>
        <p:spPr>
          <a:xfrm>
            <a:off x="375820" y="1560038"/>
            <a:ext cx="11153865" cy="5021170"/>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1" fontAlgn="base">
              <a:lnSpc>
                <a:spcPct val="90000"/>
              </a:lnSpc>
              <a:spcBef>
                <a:spcPct val="20000"/>
              </a:spcBef>
              <a:spcAft>
                <a:spcPct val="0"/>
              </a:spcAft>
            </a:pPr>
            <a:endParaRPr lang="en-US" altLang="zh-CN" sz="1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CDS</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系列机器人舵机属于一种集电机、伺服驱动、总线式通讯接口为一体的集成伺服单元，主要用于微型机器人的关节、轮子、履带驱动，也可用于其他简单位置控制场合。</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CDS 55</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16的特点如下所示：</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endParaRPr lang="en-US" altLang="zh-CN" sz="2800" b="1"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7" name="文本框 6"/>
          <p:cNvSpPr txBox="1"/>
          <p:nvPr/>
        </p:nvSpPr>
        <p:spPr>
          <a:xfrm>
            <a:off x="6356413" y="2876365"/>
            <a:ext cx="5459767" cy="3139321"/>
          </a:xfrm>
          <a:prstGeom prst="rect">
            <a:avLst/>
          </a:prstGeom>
          <a:noFill/>
        </p:spPr>
        <p:txBody>
          <a:bodyPr wrap="square" rtlCol="0">
            <a:spAutoFit/>
          </a:bodyPr>
          <a:lstStyle/>
          <a:p>
            <a:pPr>
              <a:spcBef>
                <a:spcPct val="0"/>
              </a:spcBef>
              <a:buFont typeface="Wingdings" panose="05000000000000000000" pitchFamily="2" charset="2"/>
              <a:buChar char="l"/>
            </a:pPr>
            <a:r>
              <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rPr>
              <a:t>DC 6.5V</a:t>
            </a: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a:t>
            </a:r>
            <a:r>
              <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rPr>
              <a:t>16V</a:t>
            </a: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宽电压范围供电</a:t>
            </a:r>
            <a:endPar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endParaRPr>
          </a:p>
          <a:p>
            <a:pPr>
              <a:spcBef>
                <a:spcPct val="0"/>
              </a:spcBef>
              <a:buFont typeface="Wingdings" panose="05000000000000000000" pitchFamily="2" charset="2"/>
              <a:buChar char="l"/>
            </a:pPr>
            <a:r>
              <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rPr>
              <a:t>0.32°</a:t>
            </a: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位置分辨率</a:t>
            </a:r>
            <a:endPar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endParaRPr>
          </a:p>
          <a:p>
            <a:pPr>
              <a:spcBef>
                <a:spcPct val="0"/>
              </a:spcBef>
              <a:buFont typeface="Wingdings" panose="05000000000000000000" pitchFamily="2" charset="2"/>
              <a:buChar char="l"/>
            </a:pP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高达</a:t>
            </a:r>
            <a:r>
              <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rPr>
              <a:t>1M</a:t>
            </a: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的通讯波特率，</a:t>
            </a:r>
            <a:r>
              <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rPr>
              <a:t>0.25KHz</a:t>
            </a: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的伺服更新率</a:t>
            </a:r>
            <a:endPar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endParaRPr>
          </a:p>
          <a:p>
            <a:pPr>
              <a:spcBef>
                <a:spcPct val="0"/>
              </a:spcBef>
              <a:buFont typeface="Wingdings" panose="05000000000000000000" pitchFamily="2" charset="2"/>
              <a:buChar char="l"/>
            </a:pP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总线连接，理论可串联</a:t>
            </a:r>
            <a:r>
              <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rPr>
              <a:t>254</a:t>
            </a: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个单元</a:t>
            </a:r>
            <a:endPar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endParaRPr>
          </a:p>
          <a:p>
            <a:pPr>
              <a:spcBef>
                <a:spcPct val="0"/>
              </a:spcBef>
              <a:buFont typeface="Wingdings" panose="05000000000000000000" pitchFamily="2" charset="2"/>
              <a:buChar char="l"/>
            </a:pPr>
            <a:r>
              <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rPr>
              <a:t>10Kgf cm</a:t>
            </a: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的持续转动输出扭矩，大于</a:t>
            </a:r>
            <a:r>
              <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rPr>
              <a:t>20Kgf cm</a:t>
            </a: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位置保持扭矩</a:t>
            </a:r>
            <a:endPar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endParaRPr>
          </a:p>
          <a:p>
            <a:pPr>
              <a:spcBef>
                <a:spcPct val="0"/>
              </a:spcBef>
              <a:buFont typeface="Wingdings" panose="05000000000000000000" pitchFamily="2" charset="2"/>
              <a:buChar char="l"/>
            </a:pP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最高</a:t>
            </a:r>
            <a:r>
              <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rPr>
              <a:t>0.16s/60°</a:t>
            </a: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输出转速</a:t>
            </a:r>
            <a:endPar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endParaRPr>
          </a:p>
          <a:p>
            <a:pPr>
              <a:spcBef>
                <a:spcPct val="0"/>
              </a:spcBef>
              <a:buFont typeface="Wingdings" panose="05000000000000000000" pitchFamily="2" charset="2"/>
              <a:buChar char="l"/>
            </a:pP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位置伺服模式下转动范围</a:t>
            </a:r>
            <a:r>
              <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rPr>
              <a:t>0-300°</a:t>
            </a:r>
            <a:endPar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endParaRPr>
          </a:p>
          <a:p>
            <a:pPr>
              <a:spcBef>
                <a:spcPct val="0"/>
              </a:spcBef>
              <a:buFont typeface="Wingdings" panose="05000000000000000000" pitchFamily="2" charset="2"/>
              <a:buChar char="l"/>
            </a:pP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电机模式下进行整周旋转，开环调速</a:t>
            </a:r>
            <a:endParaRPr lang="en-US" altLang="zh-CN" dirty="0">
              <a:solidFill>
                <a:schemeClr val="accent1"/>
              </a:solidFill>
              <a:latin typeface="宋体" panose="02010600030101010101" pitchFamily="2" charset="-122"/>
              <a:ea typeface="宋体" panose="02010600030101010101" pitchFamily="2" charset="-122"/>
              <a:sym typeface="华文细黑" panose="02010600040101010101" pitchFamily="2" charset="-122"/>
            </a:endParaRPr>
          </a:p>
          <a:p>
            <a:pPr>
              <a:spcBef>
                <a:spcPct val="0"/>
              </a:spcBef>
              <a:buFont typeface="Wingdings" panose="05000000000000000000" pitchFamily="2" charset="2"/>
              <a:buChar char="l"/>
            </a:pPr>
            <a:r>
              <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rPr>
              <a:t>具备位置、温度、电压、速度反馈</a:t>
            </a:r>
            <a:endParaRPr lang="zh-CN" altLang="en-US" dirty="0">
              <a:solidFill>
                <a:schemeClr val="accent1"/>
              </a:solidFill>
              <a:latin typeface="宋体" panose="02010600030101010101" pitchFamily="2" charset="-122"/>
              <a:ea typeface="宋体" panose="02010600030101010101" pitchFamily="2" charset="-122"/>
              <a:sym typeface="华文细黑" panose="02010600040101010101" pitchFamily="2" charset="-122"/>
            </a:endParaRPr>
          </a:p>
          <a:p>
            <a:endParaRPr lang="zh-CN" altLang="en-US" dirty="0"/>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34" y="3036163"/>
            <a:ext cx="5181601" cy="2877984"/>
          </a:xfrm>
          <a:prstGeom prst="rect">
            <a:avLst/>
          </a:prstGeom>
        </p:spPr>
      </p:pic>
      <p:sp>
        <p:nvSpPr>
          <p:cNvPr id="9" name="Title 1"/>
          <p:cNvSpPr txBox="1"/>
          <p:nvPr/>
        </p:nvSpPr>
        <p:spPr>
          <a:xfrm>
            <a:off x="1028567" y="789117"/>
            <a:ext cx="11448832"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200" b="1" dirty="0">
                <a:solidFill>
                  <a:srgbClr val="0070C0"/>
                </a:solidFill>
                <a:latin typeface="华文细黑" panose="02010600040101010101" pitchFamily="2" charset="-122"/>
                <a:ea typeface="华文细黑" panose="02010600040101010101" pitchFamily="2" charset="-122"/>
              </a:rPr>
              <a:t>CDS5516</a:t>
            </a:r>
            <a:r>
              <a:rPr lang="zh-CN" altLang="en-US" sz="2200" b="1" dirty="0">
                <a:solidFill>
                  <a:srgbClr val="0070C0"/>
                </a:solidFill>
                <a:latin typeface="华文细黑" panose="02010600040101010101" pitchFamily="2" charset="-122"/>
                <a:ea typeface="华文细黑" panose="02010600040101010101" pitchFamily="2" charset="-122"/>
              </a:rPr>
              <a:t>数字舵机</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10" name="组合 9"/>
          <p:cNvGrpSpPr/>
          <p:nvPr/>
        </p:nvGrpSpPr>
        <p:grpSpPr>
          <a:xfrm>
            <a:off x="745187" y="1088698"/>
            <a:ext cx="252000" cy="252000"/>
            <a:chOff x="282790" y="1400877"/>
            <a:chExt cx="252000" cy="252000"/>
          </a:xfrm>
        </p:grpSpPr>
        <p:sp>
          <p:nvSpPr>
            <p:cNvPr id="11" name="椭圆 10"/>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加号 12"/>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7" name="椭圆 6"/>
          <p:cNvSpPr/>
          <p:nvPr/>
        </p:nvSpPr>
        <p:spPr>
          <a:xfrm>
            <a:off x="5086795" y="1844474"/>
            <a:ext cx="2480725" cy="2482138"/>
          </a:xfrm>
          <a:prstGeom prst="ellipse">
            <a:avLst/>
          </a:prstGeom>
          <a:solidFill>
            <a:srgbClr val="236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n-ea"/>
              </a:rPr>
              <a:t>CDS5516</a:t>
            </a:r>
            <a:endParaRPr lang="en-US" altLang="zh-CN" sz="2400" dirty="0">
              <a:latin typeface="+mn-ea"/>
            </a:endParaRPr>
          </a:p>
          <a:p>
            <a:pPr algn="ctr"/>
            <a:r>
              <a:rPr lang="zh-CN" altLang="en-US" sz="2400" dirty="0">
                <a:latin typeface="+mn-ea"/>
              </a:rPr>
              <a:t>数字舵机</a:t>
            </a:r>
            <a:endParaRPr lang="zh-CN" altLang="en-US" sz="2400" dirty="0">
              <a:latin typeface="+mn-ea"/>
            </a:endParaRPr>
          </a:p>
        </p:txBody>
      </p:sp>
      <p:sp>
        <p:nvSpPr>
          <p:cNvPr id="8" name="椭圆 7"/>
          <p:cNvSpPr/>
          <p:nvPr/>
        </p:nvSpPr>
        <p:spPr>
          <a:xfrm>
            <a:off x="5162852" y="1920572"/>
            <a:ext cx="2328616" cy="2329941"/>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400">
              <a:latin typeface="+mn-ea"/>
            </a:endParaRPr>
          </a:p>
        </p:txBody>
      </p:sp>
      <p:sp>
        <p:nvSpPr>
          <p:cNvPr id="13" name="弧形 12"/>
          <p:cNvSpPr/>
          <p:nvPr/>
        </p:nvSpPr>
        <p:spPr>
          <a:xfrm rot="1761226">
            <a:off x="4962195" y="1680281"/>
            <a:ext cx="2806715" cy="2808312"/>
          </a:xfrm>
          <a:prstGeom prst="arc">
            <a:avLst/>
          </a:prstGeom>
          <a:ln>
            <a:solidFill>
              <a:srgbClr val="2368AD"/>
            </a:solidFill>
          </a:ln>
        </p:spPr>
        <p:style>
          <a:lnRef idx="1">
            <a:schemeClr val="accent1"/>
          </a:lnRef>
          <a:fillRef idx="0">
            <a:schemeClr val="accent1"/>
          </a:fillRef>
          <a:effectRef idx="0">
            <a:schemeClr val="accent1"/>
          </a:effectRef>
          <a:fontRef idx="minor">
            <a:schemeClr val="tx1"/>
          </a:fontRef>
        </p:style>
        <p:txBody>
          <a:bodyPr lIns="91400" tIns="45699" rIns="91400" bIns="45699" rtlCol="0" anchor="ctr"/>
          <a:lstStyle/>
          <a:p>
            <a:pPr algn="ctr"/>
            <a:endParaRPr lang="zh-CN" altLang="en-US" sz="2400">
              <a:latin typeface="+mn-ea"/>
            </a:endParaRPr>
          </a:p>
        </p:txBody>
      </p:sp>
      <p:sp>
        <p:nvSpPr>
          <p:cNvPr id="14" name="矩形 13"/>
          <p:cNvSpPr/>
          <p:nvPr/>
        </p:nvSpPr>
        <p:spPr>
          <a:xfrm>
            <a:off x="7836896" y="1938701"/>
            <a:ext cx="1550884" cy="430837"/>
          </a:xfrm>
          <a:prstGeom prst="rect">
            <a:avLst/>
          </a:prstGeom>
        </p:spPr>
        <p:txBody>
          <a:bodyPr wrap="square" lIns="91390" tIns="45695" rIns="91390" bIns="45695">
            <a:spAutoFit/>
          </a:bodyPr>
          <a:lstStyle/>
          <a:p>
            <a:pPr>
              <a:spcBef>
                <a:spcPct val="0"/>
              </a:spcBef>
              <a:defRPr/>
            </a:pPr>
            <a:r>
              <a:rPr lang="zh-CN" altLang="en-US" sz="2200" b="1" dirty="0">
                <a:solidFill>
                  <a:schemeClr val="bg1">
                    <a:lumMod val="50000"/>
                  </a:schemeClr>
                </a:solidFill>
                <a:latin typeface="华文细黑" panose="02010600040101010101" pitchFamily="2" charset="-122"/>
                <a:ea typeface="华文细黑" panose="02010600040101010101" pitchFamily="2" charset="-122"/>
              </a:rPr>
              <a:t>舵机模式</a:t>
            </a:r>
            <a:endParaRPr lang="en-US" altLang="zh-CN" sz="2200" b="1"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5" name="矩形 47"/>
          <p:cNvSpPr>
            <a:spLocks noChangeArrowheads="1"/>
          </p:cNvSpPr>
          <p:nvPr/>
        </p:nvSpPr>
        <p:spPr bwMode="auto">
          <a:xfrm>
            <a:off x="7836895" y="2306089"/>
            <a:ext cx="3272926" cy="1751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0" tIns="45695" rIns="91390" bIns="4569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50000"/>
              </a:lnSpc>
              <a:spcBef>
                <a:spcPct val="0"/>
              </a:spcBef>
              <a:buNone/>
            </a:pPr>
            <a:r>
              <a:rPr lang="zh-CN" altLang="en-US" sz="1800" dirty="0">
                <a:solidFill>
                  <a:schemeClr val="accent1"/>
                </a:solidFill>
                <a:cs typeface="微软雅黑" panose="020B0503020204020204" pitchFamily="34" charset="-122"/>
                <a:sym typeface="华文细黑" panose="02010600040101010101" pitchFamily="2" charset="-122"/>
              </a:rPr>
              <a:t>位置伺服范围</a:t>
            </a:r>
            <a:r>
              <a:rPr lang="en-US" altLang="zh-CN" sz="1800" dirty="0">
                <a:solidFill>
                  <a:schemeClr val="accent1"/>
                </a:solidFill>
                <a:cs typeface="微软雅黑" panose="020B0503020204020204" pitchFamily="34" charset="-122"/>
                <a:sym typeface="华文细黑" panose="02010600040101010101" pitchFamily="2" charset="-122"/>
              </a:rPr>
              <a:t>0-300°</a:t>
            </a:r>
            <a:r>
              <a:rPr lang="zh-CN" altLang="en-US" sz="1800" dirty="0">
                <a:solidFill>
                  <a:schemeClr val="accent1"/>
                </a:solidFill>
                <a:cs typeface="微软雅黑" panose="020B0503020204020204" pitchFamily="34" charset="-122"/>
                <a:sym typeface="华文细黑" panose="02010600040101010101" pitchFamily="2" charset="-122"/>
              </a:rPr>
              <a:t>，对应的数值设定范围</a:t>
            </a:r>
            <a:r>
              <a:rPr lang="en-US" altLang="zh-CN" sz="1800" dirty="0">
                <a:solidFill>
                  <a:schemeClr val="accent1"/>
                </a:solidFill>
                <a:cs typeface="微软雅黑" panose="020B0503020204020204" pitchFamily="34" charset="-122"/>
                <a:sym typeface="华文细黑" panose="02010600040101010101" pitchFamily="2" charset="-122"/>
              </a:rPr>
              <a:t>0~1023 </a:t>
            </a:r>
            <a:r>
              <a:rPr lang="zh-CN" altLang="en-US" sz="1800" dirty="0">
                <a:solidFill>
                  <a:schemeClr val="accent1"/>
                </a:solidFill>
                <a:cs typeface="微软雅黑" panose="020B0503020204020204" pitchFamily="34" charset="-122"/>
                <a:sym typeface="华文细黑" panose="02010600040101010101" pitchFamily="2" charset="-122"/>
              </a:rPr>
              <a:t>，中位为</a:t>
            </a:r>
            <a:r>
              <a:rPr lang="en-US" altLang="zh-CN" sz="1800" dirty="0">
                <a:solidFill>
                  <a:schemeClr val="accent1"/>
                </a:solidFill>
                <a:cs typeface="微软雅黑" panose="020B0503020204020204" pitchFamily="34" charset="-122"/>
                <a:sym typeface="华文细黑" panose="02010600040101010101" pitchFamily="2" charset="-122"/>
              </a:rPr>
              <a:t>512</a:t>
            </a:r>
            <a:r>
              <a:rPr lang="zh-CN" altLang="en-US" sz="1800" dirty="0">
                <a:solidFill>
                  <a:schemeClr val="accent1"/>
                </a:solidFill>
                <a:cs typeface="微软雅黑" panose="020B0503020204020204" pitchFamily="34" charset="-122"/>
                <a:sym typeface="华文细黑" panose="02010600040101010101" pitchFamily="2" charset="-122"/>
              </a:rPr>
              <a:t>，在中位时可进行正负</a:t>
            </a:r>
            <a:r>
              <a:rPr lang="en-US" altLang="zh-CN" sz="1800" dirty="0">
                <a:solidFill>
                  <a:schemeClr val="accent1"/>
                </a:solidFill>
                <a:cs typeface="微软雅黑" panose="020B0503020204020204" pitchFamily="34" charset="-122"/>
                <a:sym typeface="华文细黑" panose="02010600040101010101" pitchFamily="2" charset="-122"/>
              </a:rPr>
              <a:t>150°</a:t>
            </a:r>
            <a:r>
              <a:rPr lang="zh-CN" altLang="en-US" sz="1800" dirty="0">
                <a:solidFill>
                  <a:schemeClr val="accent1"/>
                </a:solidFill>
                <a:cs typeface="微软雅黑" panose="020B0503020204020204" pitchFamily="34" charset="-122"/>
                <a:sym typeface="华文细黑" panose="02010600040101010101" pitchFamily="2" charset="-122"/>
              </a:rPr>
              <a:t>的旋转</a:t>
            </a:r>
            <a:endParaRPr lang="zh-CN" altLang="en-US" sz="1800" dirty="0">
              <a:solidFill>
                <a:schemeClr val="accent1"/>
              </a:solidFill>
              <a:cs typeface="微软雅黑" panose="020B0503020204020204" pitchFamily="34" charset="-122"/>
              <a:sym typeface="华文细黑" panose="02010600040101010101" pitchFamily="2" charset="-122"/>
            </a:endParaRPr>
          </a:p>
        </p:txBody>
      </p:sp>
      <p:cxnSp>
        <p:nvCxnSpPr>
          <p:cNvPr id="16" name="直接连接符 15"/>
          <p:cNvCxnSpPr>
            <a:stCxn id="13" idx="0"/>
          </p:cNvCxnSpPr>
          <p:nvPr/>
        </p:nvCxnSpPr>
        <p:spPr>
          <a:xfrm flipV="1">
            <a:off x="7053479" y="1286913"/>
            <a:ext cx="570656" cy="573648"/>
          </a:xfrm>
          <a:prstGeom prst="line">
            <a:avLst/>
          </a:prstGeom>
          <a:ln>
            <a:solidFill>
              <a:srgbClr val="2368AD"/>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4209891" y="1882716"/>
            <a:ext cx="767439" cy="573648"/>
          </a:xfrm>
          <a:prstGeom prst="line">
            <a:avLst/>
          </a:prstGeom>
          <a:ln>
            <a:solidFill>
              <a:srgbClr val="2368AD"/>
            </a:solidFill>
          </a:ln>
        </p:spPr>
        <p:style>
          <a:lnRef idx="1">
            <a:schemeClr val="accent1"/>
          </a:lnRef>
          <a:fillRef idx="0">
            <a:schemeClr val="accent1"/>
          </a:fillRef>
          <a:effectRef idx="0">
            <a:schemeClr val="accent1"/>
          </a:effectRef>
          <a:fontRef idx="minor">
            <a:schemeClr val="tx1"/>
          </a:fontRef>
        </p:style>
      </p:cxnSp>
      <p:sp>
        <p:nvSpPr>
          <p:cNvPr id="21" name="弧形 20"/>
          <p:cNvSpPr/>
          <p:nvPr/>
        </p:nvSpPr>
        <p:spPr>
          <a:xfrm rot="12309032">
            <a:off x="4836305" y="1651444"/>
            <a:ext cx="2806715" cy="2808312"/>
          </a:xfrm>
          <a:prstGeom prst="arc">
            <a:avLst/>
          </a:prstGeom>
          <a:ln>
            <a:solidFill>
              <a:srgbClr val="2368AD"/>
            </a:solidFill>
          </a:ln>
        </p:spPr>
        <p:style>
          <a:lnRef idx="1">
            <a:schemeClr val="accent1"/>
          </a:lnRef>
          <a:fillRef idx="0">
            <a:schemeClr val="accent1"/>
          </a:fillRef>
          <a:effectRef idx="0">
            <a:schemeClr val="accent1"/>
          </a:effectRef>
          <a:fontRef idx="minor">
            <a:schemeClr val="tx1"/>
          </a:fontRef>
        </p:style>
        <p:txBody>
          <a:bodyPr lIns="91400" tIns="45699" rIns="91400" bIns="45699" rtlCol="0" anchor="ctr"/>
          <a:lstStyle/>
          <a:p>
            <a:pPr algn="ctr"/>
            <a:endParaRPr lang="zh-CN" altLang="en-US" sz="2400">
              <a:latin typeface="+mn-ea"/>
            </a:endParaRPr>
          </a:p>
        </p:txBody>
      </p:sp>
      <p:sp>
        <p:nvSpPr>
          <p:cNvPr id="22" name="矩形 21"/>
          <p:cNvSpPr/>
          <p:nvPr/>
        </p:nvSpPr>
        <p:spPr>
          <a:xfrm>
            <a:off x="2214224" y="2370749"/>
            <a:ext cx="2384155" cy="430837"/>
          </a:xfrm>
          <a:prstGeom prst="rect">
            <a:avLst/>
          </a:prstGeom>
        </p:spPr>
        <p:txBody>
          <a:bodyPr wrap="square" lIns="91390" tIns="45695" rIns="91390" bIns="45695">
            <a:spAutoFit/>
          </a:bodyPr>
          <a:lstStyle/>
          <a:p>
            <a:pPr algn="r">
              <a:spcBef>
                <a:spcPct val="0"/>
              </a:spcBef>
              <a:buFont typeface="Arial" panose="020B0604020202020204" pitchFamily="34" charset="0"/>
              <a:buNone/>
              <a:defRPr/>
            </a:pPr>
            <a:r>
              <a:rPr lang="zh-CN" altLang="en-US" sz="2200" b="1" dirty="0">
                <a:solidFill>
                  <a:schemeClr val="bg1">
                    <a:lumMod val="50000"/>
                  </a:schemeClr>
                </a:solidFill>
                <a:latin typeface="华文细黑" panose="02010600040101010101" pitchFamily="2" charset="-122"/>
                <a:ea typeface="华文细黑" panose="02010600040101010101" pitchFamily="2" charset="-122"/>
              </a:rPr>
              <a:t>电机模式</a:t>
            </a:r>
            <a:endParaRPr lang="zh-CN" altLang="en-US" sz="2200" b="1" dirty="0">
              <a:solidFill>
                <a:schemeClr val="bg1">
                  <a:lumMod val="50000"/>
                </a:schemeClr>
              </a:solidFill>
              <a:latin typeface="华文细黑" panose="02010600040101010101" pitchFamily="2" charset="-122"/>
              <a:ea typeface="华文细黑" panose="02010600040101010101" pitchFamily="2" charset="-122"/>
            </a:endParaRPr>
          </a:p>
        </p:txBody>
      </p:sp>
      <p:grpSp>
        <p:nvGrpSpPr>
          <p:cNvPr id="24" name="组合 38"/>
          <p:cNvGrpSpPr/>
          <p:nvPr/>
        </p:nvGrpSpPr>
        <p:grpSpPr>
          <a:xfrm>
            <a:off x="1098057" y="4788876"/>
            <a:ext cx="526244" cy="474740"/>
            <a:chOff x="5518485" y="1518697"/>
            <a:chExt cx="670560" cy="604587"/>
          </a:xfrm>
          <a:solidFill>
            <a:srgbClr val="7AB8BF"/>
          </a:solidFill>
        </p:grpSpPr>
        <p:grpSp>
          <p:nvGrpSpPr>
            <p:cNvPr id="25" name="组合 39"/>
            <p:cNvGrpSpPr/>
            <p:nvPr/>
          </p:nvGrpSpPr>
          <p:grpSpPr>
            <a:xfrm>
              <a:off x="5518485" y="1518697"/>
              <a:ext cx="670560" cy="604587"/>
              <a:chOff x="3908152" y="3180244"/>
              <a:chExt cx="1341120" cy="1209173"/>
            </a:xfrm>
            <a:grpFill/>
          </p:grpSpPr>
          <p:sp>
            <p:nvSpPr>
              <p:cNvPr id="27" name="Freeform 5"/>
              <p:cNvSpPr/>
              <p:nvPr/>
            </p:nvSpPr>
            <p:spPr bwMode="auto">
              <a:xfrm rot="1855731">
                <a:off x="3908152" y="3180244"/>
                <a:ext cx="1341120" cy="120917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368AD"/>
              </a:solidFill>
              <a:ln w="12700" cap="flat">
                <a:solidFill>
                  <a:srgbClr val="2368AD"/>
                </a:solidFill>
                <a:prstDash val="solid"/>
                <a:miter lim="800000"/>
              </a:ln>
              <a:effectLst/>
            </p:spPr>
            <p:txBody>
              <a:bodyPr vert="horz" wrap="square" lIns="121882" tIns="60941" rIns="121882" bIns="60941" numCol="1" anchor="t" anchorCtr="0" compatLnSpc="1"/>
              <a:lstStyle/>
              <a:p>
                <a:endParaRPr lang="zh-CN" altLang="en-US" sz="2400">
                  <a:latin typeface="+mn-ea"/>
                </a:endParaRPr>
              </a:p>
            </p:txBody>
          </p:sp>
          <p:sp>
            <p:nvSpPr>
              <p:cNvPr id="28" name="Freeform 5"/>
              <p:cNvSpPr/>
              <p:nvPr/>
            </p:nvSpPr>
            <p:spPr bwMode="auto">
              <a:xfrm rot="1855731">
                <a:off x="3946392" y="3214726"/>
                <a:ext cx="1264630" cy="114021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368AD"/>
              </a:solidFill>
              <a:ln w="12700" cap="flat">
                <a:solidFill>
                  <a:schemeClr val="bg1"/>
                </a:solidFill>
                <a:prstDash val="solid"/>
                <a:miter lim="800000"/>
              </a:ln>
              <a:effectLst/>
            </p:spPr>
            <p:txBody>
              <a:bodyPr vert="horz" wrap="square" lIns="121882" tIns="60941" rIns="121882" bIns="60941" numCol="1" anchor="t" anchorCtr="0" compatLnSpc="1"/>
              <a:lstStyle/>
              <a:p>
                <a:endParaRPr lang="zh-CN" altLang="en-US" sz="2400">
                  <a:latin typeface="+mn-ea"/>
                </a:endParaRPr>
              </a:p>
            </p:txBody>
          </p:sp>
        </p:grpSp>
        <p:sp>
          <p:nvSpPr>
            <p:cNvPr id="26" name="Freeform 5"/>
            <p:cNvSpPr/>
            <p:nvPr/>
          </p:nvSpPr>
          <p:spPr bwMode="auto">
            <a:xfrm rot="1855731">
              <a:off x="5565385" y="1560981"/>
              <a:ext cx="576760" cy="52001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368AD"/>
            </a:solidFill>
            <a:ln w="9525" cap="flat">
              <a:solidFill>
                <a:schemeClr val="bg1"/>
              </a:solidFill>
              <a:prstDash val="sysDash"/>
              <a:miter lim="800000"/>
            </a:ln>
            <a:effectLst/>
          </p:spPr>
          <p:txBody>
            <a:bodyPr vert="horz" wrap="square" lIns="121882" tIns="60941" rIns="121882" bIns="60941" numCol="1" anchor="t" anchorCtr="0" compatLnSpc="1"/>
            <a:lstStyle/>
            <a:p>
              <a:endParaRPr lang="zh-CN" altLang="en-US" sz="2400">
                <a:latin typeface="+mn-ea"/>
              </a:endParaRPr>
            </a:p>
          </p:txBody>
        </p:sp>
      </p:grpSp>
      <p:cxnSp>
        <p:nvCxnSpPr>
          <p:cNvPr id="30" name="直接连接符 29"/>
          <p:cNvCxnSpPr/>
          <p:nvPr/>
        </p:nvCxnSpPr>
        <p:spPr>
          <a:xfrm>
            <a:off x="1689056" y="5023374"/>
            <a:ext cx="9079067" cy="0"/>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 name="组合 45"/>
          <p:cNvGrpSpPr/>
          <p:nvPr/>
        </p:nvGrpSpPr>
        <p:grpSpPr>
          <a:xfrm>
            <a:off x="10809686" y="4886781"/>
            <a:ext cx="258572" cy="233265"/>
            <a:chOff x="3720691" y="2824413"/>
            <a:chExt cx="1341120" cy="1209172"/>
          </a:xfrm>
          <a:solidFill>
            <a:srgbClr val="E0EFFF"/>
          </a:solidFill>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p:spPr>
          <p:txBody>
            <a:bodyPr vert="horz" wrap="square" lIns="121882" tIns="60941" rIns="121882" bIns="60941" numCol="1" anchor="t" anchorCtr="0" compatLnSpc="1"/>
            <a:lstStyle/>
            <a:p>
              <a:endParaRPr lang="zh-CN" altLang="en-US" sz="2400">
                <a:latin typeface="+mn-ea"/>
              </a:endParaRPr>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w="12700" cap="flat">
              <a:noFill/>
              <a:prstDash val="solid"/>
              <a:miter lim="800000"/>
            </a:ln>
            <a:effectLst/>
          </p:spPr>
          <p:txBody>
            <a:bodyPr vert="horz" wrap="square" lIns="121882" tIns="60941" rIns="121882" bIns="60941" numCol="1" anchor="t" anchorCtr="0" compatLnSpc="1"/>
            <a:lstStyle/>
            <a:p>
              <a:endParaRPr lang="zh-CN" altLang="en-US" sz="2400">
                <a:latin typeface="+mn-ea"/>
              </a:endParaRPr>
            </a:p>
          </p:txBody>
        </p:sp>
      </p:grpSp>
      <p:sp>
        <p:nvSpPr>
          <p:cNvPr id="34" name="TextBox 48"/>
          <p:cNvSpPr txBox="1"/>
          <p:nvPr/>
        </p:nvSpPr>
        <p:spPr>
          <a:xfrm>
            <a:off x="1987880" y="5312976"/>
            <a:ext cx="9032876" cy="1086485"/>
          </a:xfrm>
          <a:prstGeom prst="rect">
            <a:avLst/>
          </a:prstGeom>
          <a:noFill/>
        </p:spPr>
        <p:txBody>
          <a:bodyPr wrap="square" lIns="91400" tIns="45699" rIns="91400" bIns="45699" rtlCol="0">
            <a:spAutoFit/>
          </a:bodyPr>
          <a:lstStyle/>
          <a:p>
            <a:pPr marL="285750" indent="-285750">
              <a:lnSpc>
                <a:spcPct val="120000"/>
              </a:lnSpc>
              <a:spcBef>
                <a:spcPct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使用前应先设定</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，默认</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。舵机模式下使用，先将伺服位置调至</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512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中位。 </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spcBef>
                <a:spcPct val="0"/>
              </a:spcBef>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通电情况下请勿对舵机进行手动旋转操作。</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ct val="0"/>
              </a:spcBef>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3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执行器</a:t>
            </a:r>
            <a:endPar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36" name="图片 35"/>
          <p:cNvPicPr>
            <a:picLocks noChangeAspect="1"/>
          </p:cNvPicPr>
          <p:nvPr/>
        </p:nvPicPr>
        <p:blipFill>
          <a:blip r:embed="rId1" cstate="print"/>
          <a:stretch>
            <a:fillRect/>
          </a:stretch>
        </p:blipFill>
        <p:spPr>
          <a:xfrm>
            <a:off x="220030" y="448720"/>
            <a:ext cx="408433" cy="420625"/>
          </a:xfrm>
          <a:prstGeom prst="rect">
            <a:avLst/>
          </a:prstGeom>
        </p:spPr>
      </p:pic>
      <p:sp>
        <p:nvSpPr>
          <p:cNvPr id="42" name="文本框 41"/>
          <p:cNvSpPr txBox="1"/>
          <p:nvPr/>
        </p:nvSpPr>
        <p:spPr>
          <a:xfrm>
            <a:off x="1930774" y="2762158"/>
            <a:ext cx="2870922" cy="1198880"/>
          </a:xfrm>
          <a:prstGeom prst="rect">
            <a:avLst/>
          </a:prstGeom>
          <a:noFill/>
        </p:spPr>
        <p:txBody>
          <a:bodyPr wrap="square" rtlCol="0">
            <a:spAutoFit/>
          </a:bodyPr>
          <a:lstStyle/>
          <a:p>
            <a:r>
              <a:rPr lang="zh-CN" altLang="en-US" dirty="0">
                <a:solidFill>
                  <a:srgbClr val="5C92CF"/>
                </a:solidFill>
                <a:latin typeface="微软雅黑" panose="020B0503020204020204" pitchFamily="34" charset="-122"/>
                <a:ea typeface="微软雅黑" panose="020B0503020204020204" pitchFamily="34" charset="-122"/>
                <a:cs typeface="微软雅黑" panose="020B0503020204020204" pitchFamily="34" charset="-122"/>
              </a:rPr>
              <a:t>电机模式下可以进行整周的旋转，对应的设定的数值是</a:t>
            </a:r>
            <a:r>
              <a:rPr lang="en-US" altLang="zh-CN" dirty="0">
                <a:solidFill>
                  <a:srgbClr val="5C92CF"/>
                </a:solidFill>
                <a:latin typeface="微软雅黑" panose="020B0503020204020204" pitchFamily="34" charset="-122"/>
                <a:ea typeface="微软雅黑" panose="020B0503020204020204" pitchFamily="34" charset="-122"/>
                <a:cs typeface="微软雅黑" panose="020B0503020204020204" pitchFamily="34" charset="-122"/>
              </a:rPr>
              <a:t>-1023~1023</a:t>
            </a:r>
            <a:r>
              <a:rPr lang="zh-CN" altLang="en-US" dirty="0">
                <a:solidFill>
                  <a:srgbClr val="5C92CF"/>
                </a:solidFill>
                <a:latin typeface="微软雅黑" panose="020B0503020204020204" pitchFamily="34" charset="-122"/>
                <a:ea typeface="微软雅黑" panose="020B0503020204020204" pitchFamily="34" charset="-122"/>
                <a:cs typeface="微软雅黑" panose="020B0503020204020204" pitchFamily="34" charset="-122"/>
              </a:rPr>
              <a:t>，最大速度大约</a:t>
            </a:r>
            <a:r>
              <a:rPr lang="en-US" altLang="zh-CN" dirty="0">
                <a:solidFill>
                  <a:srgbClr val="5C92CF"/>
                </a:solidFill>
                <a:latin typeface="微软雅黑" panose="020B0503020204020204" pitchFamily="34" charset="-122"/>
                <a:ea typeface="微软雅黑" panose="020B0503020204020204" pitchFamily="34" charset="-122"/>
                <a:cs typeface="微软雅黑" panose="020B0503020204020204" pitchFamily="34" charset="-122"/>
              </a:rPr>
              <a:t>1s</a:t>
            </a:r>
            <a:r>
              <a:rPr lang="zh-CN" altLang="en-US" dirty="0">
                <a:solidFill>
                  <a:srgbClr val="5C92CF"/>
                </a:solidFill>
                <a:latin typeface="微软雅黑" panose="020B0503020204020204" pitchFamily="34" charset="-122"/>
                <a:ea typeface="微软雅黑" panose="020B0503020204020204" pitchFamily="34" charset="-122"/>
                <a:cs typeface="微软雅黑" panose="020B0503020204020204" pitchFamily="34" charset="-122"/>
              </a:rPr>
              <a:t>一圈。</a:t>
            </a:r>
            <a:endParaRPr lang="zh-CN" altLang="en-US" dirty="0">
              <a:solidFill>
                <a:srgbClr val="5C92C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文本框 42"/>
          <p:cNvSpPr txBox="1"/>
          <p:nvPr/>
        </p:nvSpPr>
        <p:spPr>
          <a:xfrm>
            <a:off x="1176345" y="4770960"/>
            <a:ext cx="422311" cy="523220"/>
          </a:xfrm>
          <a:prstGeom prst="rect">
            <a:avLst/>
          </a:prstGeom>
          <a:noFill/>
        </p:spPr>
        <p:txBody>
          <a:bodyPr wrap="square" rtlCol="0">
            <a:spAutoFit/>
          </a:bodyPr>
          <a:lstStyle/>
          <a:p>
            <a:r>
              <a:rPr lang="zh-CN" altLang="en-US" sz="1400" dirty="0"/>
              <a:t>提示</a:t>
            </a:r>
            <a:endParaRPr lang="zh-CN" altLang="en-US" sz="1400" dirty="0"/>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传感器</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sp>
        <p:nvSpPr>
          <p:cNvPr id="6" name="Title 1"/>
          <p:cNvSpPr txBox="1"/>
          <p:nvPr/>
        </p:nvSpPr>
        <p:spPr>
          <a:xfrm>
            <a:off x="97655" y="1166566"/>
            <a:ext cx="11684674" cy="5021170"/>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1" fontAlgn="base">
              <a:lnSpc>
                <a:spcPct val="90000"/>
              </a:lnSpc>
              <a:spcBef>
                <a:spcPct val="20000"/>
              </a:spcBef>
              <a:spcAft>
                <a:spcPct val="0"/>
              </a:spcAft>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传感器分数字量</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I/O</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传感器和模拟量</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A/D</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传感器</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base">
              <a:lnSpc>
                <a:spcPct val="90000"/>
              </a:lnSpc>
              <a:spcBef>
                <a:spcPct val="20000"/>
              </a:spcBef>
              <a:spcAft>
                <a:spcPct val="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数字量</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 I/O</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传感器</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SIG/VCC/GND</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三线制接口，</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TTL</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电平，可以连接到控制器的数字量输入通道。</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endParaRPr lang="zh-CN" altLang="en-US" sz="28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88" y="3205729"/>
            <a:ext cx="1878658" cy="1414303"/>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541" y="3349709"/>
            <a:ext cx="1434620" cy="1210461"/>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2172" y="3353749"/>
            <a:ext cx="1486107" cy="1076475"/>
          </a:xfrm>
          <a:prstGeom prst="rect">
            <a:avLst/>
          </a:prstGeom>
        </p:spPr>
      </p:pic>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7129" y="3349709"/>
            <a:ext cx="1514686" cy="1057423"/>
          </a:xfrm>
          <a:prstGeom prst="rect">
            <a:avLst/>
          </a:prstGeom>
        </p:spPr>
      </p:pic>
      <p:sp>
        <p:nvSpPr>
          <p:cNvPr id="24" name="文本框 23"/>
          <p:cNvSpPr txBox="1"/>
          <p:nvPr/>
        </p:nvSpPr>
        <p:spPr>
          <a:xfrm>
            <a:off x="711036" y="4951999"/>
            <a:ext cx="1802167" cy="369332"/>
          </a:xfrm>
          <a:prstGeom prst="rect">
            <a:avLst/>
          </a:prstGeom>
          <a:noFill/>
        </p:spPr>
        <p:txBody>
          <a:bodyPr wrap="square" rtlCol="0">
            <a:spAutoFit/>
          </a:bodyPr>
          <a:lstStyle/>
          <a:p>
            <a:r>
              <a:rPr lang="zh-CN" altLang="en-US" dirty="0">
                <a:solidFill>
                  <a:srgbClr val="0070C0"/>
                </a:solidFill>
              </a:rPr>
              <a:t>红外接近传感器</a:t>
            </a:r>
            <a:endParaRPr lang="zh-CN" altLang="en-US" dirty="0">
              <a:solidFill>
                <a:srgbClr val="0070C0"/>
              </a:solidFill>
            </a:endParaRPr>
          </a:p>
        </p:txBody>
      </p:sp>
      <p:sp>
        <p:nvSpPr>
          <p:cNvPr id="25" name="文本框 24"/>
          <p:cNvSpPr txBox="1"/>
          <p:nvPr/>
        </p:nvSpPr>
        <p:spPr>
          <a:xfrm>
            <a:off x="3054541" y="4951999"/>
            <a:ext cx="1434620" cy="369332"/>
          </a:xfrm>
          <a:prstGeom prst="rect">
            <a:avLst/>
          </a:prstGeom>
          <a:noFill/>
        </p:spPr>
        <p:txBody>
          <a:bodyPr wrap="square" rtlCol="0">
            <a:spAutoFit/>
          </a:bodyPr>
          <a:lstStyle/>
          <a:p>
            <a:r>
              <a:rPr lang="zh-CN" altLang="en-US" dirty="0">
                <a:solidFill>
                  <a:srgbClr val="0070C0"/>
                </a:solidFill>
              </a:rPr>
              <a:t>碰撞传感器</a:t>
            </a:r>
            <a:endParaRPr lang="zh-CN" altLang="en-US" dirty="0">
              <a:solidFill>
                <a:srgbClr val="0070C0"/>
              </a:solidFill>
            </a:endParaRPr>
          </a:p>
        </p:txBody>
      </p:sp>
      <p:sp>
        <p:nvSpPr>
          <p:cNvPr id="26" name="文本框 25"/>
          <p:cNvSpPr txBox="1"/>
          <p:nvPr/>
        </p:nvSpPr>
        <p:spPr>
          <a:xfrm>
            <a:off x="5056881" y="4941318"/>
            <a:ext cx="1583183" cy="369332"/>
          </a:xfrm>
          <a:prstGeom prst="rect">
            <a:avLst/>
          </a:prstGeom>
          <a:noFill/>
        </p:spPr>
        <p:txBody>
          <a:bodyPr wrap="square" rtlCol="0">
            <a:spAutoFit/>
          </a:bodyPr>
          <a:lstStyle/>
          <a:p>
            <a:pPr algn="ctr"/>
            <a:r>
              <a:rPr lang="zh-CN" altLang="en-US" dirty="0">
                <a:solidFill>
                  <a:srgbClr val="0070C0"/>
                </a:solidFill>
              </a:rPr>
              <a:t>倾覆传感器</a:t>
            </a:r>
            <a:endParaRPr lang="zh-CN" altLang="en-US" dirty="0">
              <a:solidFill>
                <a:srgbClr val="0070C0"/>
              </a:solidFill>
            </a:endParaRPr>
          </a:p>
        </p:txBody>
      </p:sp>
      <p:sp>
        <p:nvSpPr>
          <p:cNvPr id="27" name="文本框 26"/>
          <p:cNvSpPr txBox="1"/>
          <p:nvPr/>
        </p:nvSpPr>
        <p:spPr>
          <a:xfrm>
            <a:off x="7507129" y="4914800"/>
            <a:ext cx="1514686" cy="369332"/>
          </a:xfrm>
          <a:prstGeom prst="rect">
            <a:avLst/>
          </a:prstGeom>
          <a:noFill/>
        </p:spPr>
        <p:txBody>
          <a:bodyPr wrap="square" rtlCol="0">
            <a:spAutoFit/>
          </a:bodyPr>
          <a:lstStyle/>
          <a:p>
            <a:r>
              <a:rPr lang="zh-CN" altLang="en-US" dirty="0">
                <a:solidFill>
                  <a:srgbClr val="0070C0"/>
                </a:solidFill>
              </a:rPr>
              <a:t>声音传感器</a:t>
            </a:r>
            <a:endParaRPr lang="zh-CN" altLang="en-US" dirty="0">
              <a:solidFill>
                <a:srgbClr val="0070C0"/>
              </a:solidFill>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0665" y="3349709"/>
            <a:ext cx="1400370" cy="1076475"/>
          </a:xfrm>
          <a:prstGeom prst="rect">
            <a:avLst/>
          </a:prstGeom>
        </p:spPr>
      </p:pic>
      <p:sp>
        <p:nvSpPr>
          <p:cNvPr id="11" name="文本框 10"/>
          <p:cNvSpPr txBox="1"/>
          <p:nvPr/>
        </p:nvSpPr>
        <p:spPr>
          <a:xfrm>
            <a:off x="9830763" y="4914800"/>
            <a:ext cx="1337346" cy="646331"/>
          </a:xfrm>
          <a:prstGeom prst="rect">
            <a:avLst/>
          </a:prstGeom>
          <a:noFill/>
        </p:spPr>
        <p:txBody>
          <a:bodyPr wrap="square" rtlCol="0">
            <a:spAutoFit/>
          </a:bodyPr>
          <a:lstStyle/>
          <a:p>
            <a:pPr algn="ctr"/>
            <a:r>
              <a:rPr lang="zh-CN" altLang="en-US" dirty="0">
                <a:solidFill>
                  <a:srgbClr val="2567B0"/>
                </a:solidFill>
              </a:rPr>
              <a:t>霍尔传感器       （高级版）</a:t>
            </a:r>
            <a:endParaRPr lang="zh-CN" altLang="en-US" dirty="0">
              <a:solidFill>
                <a:srgbClr val="2567B0"/>
              </a:solidFill>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传感器</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sp>
        <p:nvSpPr>
          <p:cNvPr id="6" name="Title 1"/>
          <p:cNvSpPr txBox="1"/>
          <p:nvPr/>
        </p:nvSpPr>
        <p:spPr>
          <a:xfrm>
            <a:off x="97655" y="1166566"/>
            <a:ext cx="11684674" cy="5021170"/>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1" fontAlgn="base">
              <a:lnSpc>
                <a:spcPct val="90000"/>
              </a:lnSpc>
              <a:spcBef>
                <a:spcPct val="20000"/>
              </a:spcBef>
              <a:spcAft>
                <a:spcPct val="0"/>
              </a:spcAft>
            </a:pP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fontAlgn="base">
              <a:lnSpc>
                <a:spcPct val="90000"/>
              </a:lnSpc>
              <a:spcBef>
                <a:spcPct val="20000"/>
              </a:spcBef>
              <a:spcAft>
                <a:spcPct val="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模拟量 </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A/D</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传感器</a:t>
            </a:r>
            <a:endParaRPr lang="en-US" altLang="zh-CN" sz="2000" b="1" dirty="0">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SIG/VCC/GND</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三线制接口，可以连接到控制器的模拟量输入通道。</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endParaRPr lang="zh-CN" altLang="en-US" sz="28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24" name="文本框 23"/>
          <p:cNvSpPr txBox="1"/>
          <p:nvPr/>
        </p:nvSpPr>
        <p:spPr>
          <a:xfrm>
            <a:off x="713833" y="4957385"/>
            <a:ext cx="1802167" cy="369332"/>
          </a:xfrm>
          <a:prstGeom prst="rect">
            <a:avLst/>
          </a:prstGeom>
          <a:noFill/>
        </p:spPr>
        <p:txBody>
          <a:bodyPr wrap="square" rtlCol="0">
            <a:spAutoFit/>
          </a:bodyPr>
          <a:lstStyle/>
          <a:p>
            <a:r>
              <a:rPr lang="zh-CN" altLang="en-US" dirty="0">
                <a:solidFill>
                  <a:srgbClr val="0070C0"/>
                </a:solidFill>
              </a:rPr>
              <a:t>红外测距传感器</a:t>
            </a:r>
            <a:endParaRPr lang="zh-CN" altLang="en-US" dirty="0">
              <a:solidFill>
                <a:srgbClr val="0070C0"/>
              </a:solidFill>
            </a:endParaRPr>
          </a:p>
        </p:txBody>
      </p:sp>
      <p:sp>
        <p:nvSpPr>
          <p:cNvPr id="25" name="文本框 24"/>
          <p:cNvSpPr txBox="1"/>
          <p:nvPr/>
        </p:nvSpPr>
        <p:spPr>
          <a:xfrm>
            <a:off x="3479778" y="4941318"/>
            <a:ext cx="1434620" cy="369332"/>
          </a:xfrm>
          <a:prstGeom prst="rect">
            <a:avLst/>
          </a:prstGeom>
          <a:noFill/>
        </p:spPr>
        <p:txBody>
          <a:bodyPr wrap="square" rtlCol="0">
            <a:spAutoFit/>
          </a:bodyPr>
          <a:lstStyle/>
          <a:p>
            <a:r>
              <a:rPr lang="zh-CN" altLang="en-US" dirty="0">
                <a:solidFill>
                  <a:srgbClr val="0070C0"/>
                </a:solidFill>
              </a:rPr>
              <a:t>光强传感器</a:t>
            </a:r>
            <a:endParaRPr lang="zh-CN" altLang="en-US" dirty="0">
              <a:solidFill>
                <a:srgbClr val="0070C0"/>
              </a:solidFill>
            </a:endParaRPr>
          </a:p>
        </p:txBody>
      </p:sp>
      <p:sp>
        <p:nvSpPr>
          <p:cNvPr id="26" name="文本框 25"/>
          <p:cNvSpPr txBox="1"/>
          <p:nvPr/>
        </p:nvSpPr>
        <p:spPr>
          <a:xfrm>
            <a:off x="6131077" y="4941318"/>
            <a:ext cx="1583183" cy="369332"/>
          </a:xfrm>
          <a:prstGeom prst="rect">
            <a:avLst/>
          </a:prstGeom>
          <a:noFill/>
        </p:spPr>
        <p:txBody>
          <a:bodyPr wrap="square" rtlCol="0">
            <a:spAutoFit/>
          </a:bodyPr>
          <a:lstStyle/>
          <a:p>
            <a:pPr algn="ctr"/>
            <a:r>
              <a:rPr lang="zh-CN" altLang="en-US" dirty="0">
                <a:solidFill>
                  <a:srgbClr val="0070C0"/>
                </a:solidFill>
              </a:rPr>
              <a:t>温度传感器</a:t>
            </a:r>
            <a:endParaRPr lang="zh-CN" altLang="en-US" dirty="0">
              <a:solidFill>
                <a:srgbClr val="0070C0"/>
              </a:solidFill>
            </a:endParaRPr>
          </a:p>
        </p:txBody>
      </p:sp>
      <p:sp>
        <p:nvSpPr>
          <p:cNvPr id="27" name="文本框 26"/>
          <p:cNvSpPr txBox="1"/>
          <p:nvPr/>
        </p:nvSpPr>
        <p:spPr>
          <a:xfrm>
            <a:off x="8930939" y="4957385"/>
            <a:ext cx="1514686" cy="369332"/>
          </a:xfrm>
          <a:prstGeom prst="rect">
            <a:avLst/>
          </a:prstGeom>
          <a:noFill/>
        </p:spPr>
        <p:txBody>
          <a:bodyPr wrap="square" rtlCol="0">
            <a:spAutoFit/>
          </a:bodyPr>
          <a:lstStyle/>
          <a:p>
            <a:r>
              <a:rPr lang="zh-CN" altLang="en-US" dirty="0">
                <a:solidFill>
                  <a:srgbClr val="0070C0"/>
                </a:solidFill>
              </a:rPr>
              <a:t>灰度传感器</a:t>
            </a:r>
            <a:endParaRPr lang="zh-CN" altLang="en-US" dirty="0">
              <a:solidFill>
                <a:srgbClr val="0070C0"/>
              </a:solidFill>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99" y="3246038"/>
            <a:ext cx="1676634" cy="1333686"/>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066" y="3374644"/>
            <a:ext cx="1428949" cy="1162212"/>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012" y="3265114"/>
            <a:ext cx="1578082" cy="1219427"/>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3091" y="3360354"/>
            <a:ext cx="1352739" cy="1105054"/>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传感器</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sp>
        <p:nvSpPr>
          <p:cNvPr id="6" name="Title 1"/>
          <p:cNvSpPr txBox="1"/>
          <p:nvPr/>
        </p:nvSpPr>
        <p:spPr>
          <a:xfrm>
            <a:off x="97655" y="1166566"/>
            <a:ext cx="11684674" cy="5021170"/>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1" fontAlgn="base">
              <a:lnSpc>
                <a:spcPct val="90000"/>
              </a:lnSpc>
              <a:spcBef>
                <a:spcPct val="20000"/>
              </a:spcBef>
              <a:spcAft>
                <a:spcPct val="0"/>
              </a:spcAft>
            </a:pPr>
            <a:endParaRPr lang="en-US" altLang="zh-CN" sz="2400" b="1" dirty="0">
              <a:latin typeface="宋体" panose="02010600030101010101" pitchFamily="2" charset="-122"/>
              <a:ea typeface="宋体" panose="02010600030101010101" pitchFamily="2" charset="-122"/>
            </a:endParaRPr>
          </a:p>
          <a:p>
            <a:pPr marL="800100" lvl="1" indent="-342900" fontAlgn="base">
              <a:lnSpc>
                <a:spcPct val="90000"/>
              </a:lnSpc>
              <a:spcBef>
                <a:spcPct val="20000"/>
              </a:spcBef>
              <a:spcAft>
                <a:spcPct val="0"/>
              </a:spcAft>
              <a:buFont typeface="Wingdings" panose="05000000000000000000" pitchFamily="2" charset="2"/>
              <a:buChar char="Ø"/>
            </a:pPr>
            <a:r>
              <a:rPr lang="zh-CN" altLang="en-US" sz="2000" b="1" dirty="0">
                <a:latin typeface="宋体" panose="02010600030101010101" pitchFamily="2" charset="-122"/>
              </a:rPr>
              <a:t>其他传感器（高级版）</a:t>
            </a:r>
            <a:endParaRPr lang="zh-CN" altLang="en-US" sz="2000" b="1" dirty="0">
              <a:latin typeface="宋体" panose="02010600030101010101" pitchFamily="2" charset="-122"/>
              <a:ea typeface="宋体" panose="02010600030101010101" pitchFamily="2" charset="-122"/>
            </a:endParaRPr>
          </a:p>
          <a:p>
            <a:pPr lvl="1" fontAlgn="base">
              <a:lnSpc>
                <a:spcPct val="90000"/>
              </a:lnSpc>
              <a:spcBef>
                <a:spcPct val="20000"/>
              </a:spcBef>
              <a:spcAft>
                <a:spcPct val="0"/>
              </a:spcAft>
            </a:pPr>
            <a:endParaRPr lang="zh-CN" altLang="en-US" sz="2800" dirty="0">
              <a:solidFill>
                <a:srgbClr val="FFFF00"/>
              </a:solidFill>
              <a:latin typeface="Arial" panose="020B0604020202020204" pitchFamily="34" charset="0"/>
              <a:ea typeface="微软雅黑" panose="020B0503020204020204" pitchFamily="34"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26" name="文本框 25"/>
          <p:cNvSpPr txBox="1"/>
          <p:nvPr/>
        </p:nvSpPr>
        <p:spPr>
          <a:xfrm>
            <a:off x="5304408" y="4957385"/>
            <a:ext cx="1583183" cy="369332"/>
          </a:xfrm>
          <a:prstGeom prst="rect">
            <a:avLst/>
          </a:prstGeom>
          <a:noFill/>
        </p:spPr>
        <p:txBody>
          <a:bodyPr wrap="square" rtlCol="0">
            <a:spAutoFit/>
          </a:bodyPr>
          <a:lstStyle/>
          <a:p>
            <a:pPr algn="ctr"/>
            <a:r>
              <a:rPr lang="zh-CN" altLang="en-US" dirty="0">
                <a:solidFill>
                  <a:srgbClr val="0070C0"/>
                </a:solidFill>
              </a:rPr>
              <a:t>摄像头</a:t>
            </a:r>
            <a:endParaRPr lang="zh-CN" altLang="en-US" dirty="0">
              <a:solidFill>
                <a:srgbClr val="0070C0"/>
              </a:solidFill>
            </a:endParaRPr>
          </a:p>
        </p:txBody>
      </p:sp>
      <p:sp>
        <p:nvSpPr>
          <p:cNvPr id="27" name="文本框 26"/>
          <p:cNvSpPr txBox="1"/>
          <p:nvPr/>
        </p:nvSpPr>
        <p:spPr>
          <a:xfrm>
            <a:off x="8930939" y="4957385"/>
            <a:ext cx="1514686" cy="369332"/>
          </a:xfrm>
          <a:prstGeom prst="rect">
            <a:avLst/>
          </a:prstGeom>
          <a:noFill/>
        </p:spPr>
        <p:txBody>
          <a:bodyPr wrap="square" rtlCol="0">
            <a:spAutoFit/>
          </a:bodyPr>
          <a:lstStyle/>
          <a:p>
            <a:pPr algn="ctr"/>
            <a:r>
              <a:rPr lang="zh-CN" altLang="en-US" dirty="0">
                <a:solidFill>
                  <a:srgbClr val="0070C0"/>
                </a:solidFill>
              </a:rPr>
              <a:t>耳麦</a:t>
            </a:r>
            <a:endParaRPr lang="zh-CN" altLang="en-US" dirty="0">
              <a:solidFill>
                <a:srgbClr val="0070C0"/>
              </a:solidFill>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376" y="926116"/>
            <a:ext cx="3962743" cy="5149715"/>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1119" y="2618847"/>
            <a:ext cx="2901948" cy="2182557"/>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017" y="1959058"/>
            <a:ext cx="2054530" cy="2743438"/>
          </a:xfrm>
          <a:prstGeom prst="rect">
            <a:avLst/>
          </a:prstGeom>
        </p:spPr>
      </p:pic>
      <p:sp>
        <p:nvSpPr>
          <p:cNvPr id="18" name="文本框 17"/>
          <p:cNvSpPr txBox="1"/>
          <p:nvPr/>
        </p:nvSpPr>
        <p:spPr>
          <a:xfrm>
            <a:off x="2063008" y="4941318"/>
            <a:ext cx="1337140" cy="369332"/>
          </a:xfrm>
          <a:prstGeom prst="rect">
            <a:avLst/>
          </a:prstGeom>
          <a:noFill/>
        </p:spPr>
        <p:txBody>
          <a:bodyPr wrap="square" rtlCol="0">
            <a:spAutoFit/>
          </a:bodyPr>
          <a:lstStyle/>
          <a:p>
            <a:pPr algn="ctr"/>
            <a:r>
              <a:rPr lang="zh-CN" altLang="en-US" dirty="0">
                <a:solidFill>
                  <a:srgbClr val="2567B0"/>
                </a:solidFill>
              </a:rPr>
              <a:t>超声波</a:t>
            </a:r>
            <a:endParaRPr lang="zh-CN" altLang="en-US" dirty="0">
              <a:solidFill>
                <a:srgbClr val="2567B0"/>
              </a:solidFill>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32" name="页脚占位符 2"/>
          <p:cNvSpPr txBox="1"/>
          <p:nvPr/>
        </p:nvSpPr>
        <p:spPr>
          <a:xfrm>
            <a:off x="4038600" y="6467563"/>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2368AD"/>
                </a:solidFill>
              </a:rPr>
              <a:t>Uptech Harmony Sharing</a:t>
            </a:r>
            <a:endParaRPr lang="zh-CN" altLang="en-US">
              <a:solidFill>
                <a:srgbClr val="2368AD"/>
              </a:solidFill>
            </a:endParaRPr>
          </a:p>
        </p:txBody>
      </p:sp>
      <p:sp>
        <p:nvSpPr>
          <p:cNvPr id="33" name="灯片编号占位符 3"/>
          <p:cNvSpPr txBox="1"/>
          <p:nvPr/>
        </p:nvSpPr>
        <p:spPr>
          <a:xfrm>
            <a:off x="9253154" y="646756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033DB1-F1ED-4168-9E81-75135C47516B}" type="slidenum">
              <a:rPr lang="zh-CN" altLang="en-US" smtClean="0">
                <a:solidFill>
                  <a:srgbClr val="2368AD"/>
                </a:solidFill>
              </a:rPr>
            </a:fld>
            <a:endParaRPr lang="zh-CN" altLang="en-US">
              <a:solidFill>
                <a:srgbClr val="2368AD"/>
              </a:solidFill>
            </a:endParaRPr>
          </a:p>
        </p:txBody>
      </p:sp>
      <p:sp>
        <p:nvSpPr>
          <p:cNvPr id="34" name="矩形 33"/>
          <p:cNvSpPr/>
          <p:nvPr/>
        </p:nvSpPr>
        <p:spPr>
          <a:xfrm>
            <a:off x="5133033" y="2181479"/>
            <a:ext cx="4644570" cy="769441"/>
          </a:xfrm>
          <a:prstGeom prst="rect">
            <a:avLst/>
          </a:prstGeom>
        </p:spPr>
        <p:txBody>
          <a:bodyPr wrap="square">
            <a:spAutoFit/>
          </a:bodyPr>
          <a:lstStyle/>
          <a:p>
            <a:pPr>
              <a:defRPr/>
            </a:pPr>
            <a:r>
              <a:rPr lang="zh-CN" altLang="en-US" sz="4400" b="1" spc="300" dirty="0">
                <a:solidFill>
                  <a:srgbClr val="2368AD"/>
                </a:solidFill>
                <a:latin typeface="+mn-ea"/>
                <a:cs typeface="+mn-ea"/>
              </a:rPr>
              <a:t>教学平台概述</a:t>
            </a:r>
            <a:endParaRPr lang="zh-CN" altLang="en-US" sz="3200" b="1" spc="300" dirty="0">
              <a:solidFill>
                <a:srgbClr val="2368AD"/>
              </a:solidFill>
              <a:latin typeface="微软雅黑" panose="020B0503020204020204" pitchFamily="34" charset="-122"/>
              <a:ea typeface="微软雅黑" panose="020B0503020204020204" pitchFamily="34" charset="-122"/>
              <a:cs typeface="+mn-ea"/>
              <a:sym typeface="+mn-lt"/>
            </a:endParaRPr>
          </a:p>
        </p:txBody>
      </p:sp>
      <p:grpSp>
        <p:nvGrpSpPr>
          <p:cNvPr id="39" name="组合 38"/>
          <p:cNvGrpSpPr/>
          <p:nvPr/>
        </p:nvGrpSpPr>
        <p:grpSpPr>
          <a:xfrm>
            <a:off x="1025051" y="520160"/>
            <a:ext cx="3898900" cy="5143501"/>
            <a:chOff x="827088" y="11113"/>
            <a:chExt cx="3898900" cy="5143501"/>
          </a:xfrm>
        </p:grpSpPr>
        <p:sp>
          <p:nvSpPr>
            <p:cNvPr id="41" name="AutoShape 50"/>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42" name="Freeform 52"/>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44" name="Freeform 53"/>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45" name="Freeform 54"/>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46" name="Freeform 55"/>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47" name="Freeform 56"/>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48" name="Freeform 57"/>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49" name="Freeform 58"/>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50" name="Freeform 59"/>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51" name="Freeform 60"/>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52" name="Freeform 61"/>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53" name="Freeform 62"/>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54" name="Freeform 63"/>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55" name="Freeform 64"/>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56" name="Freeform 65"/>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57" name="Freeform 66"/>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58" name="Freeform 67"/>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59" name="Freeform 68"/>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60" name="Freeform 69"/>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61" name="Freeform 70"/>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62" name="Freeform 71"/>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63" name="Freeform 72"/>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64" name="Freeform 73"/>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65" name="Freeform 74"/>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66" name="Freeform 74"/>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67" name="Freeform 74"/>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lstStyle/>
            <a:p>
              <a:endParaRPr lang="zh-CN" altLang="en-US">
                <a:solidFill>
                  <a:srgbClr val="2368AD"/>
                </a:solidFill>
              </a:endParaRPr>
            </a:p>
          </p:txBody>
        </p:sp>
        <p:sp>
          <p:nvSpPr>
            <p:cNvPr id="68" name="矩形 67"/>
            <p:cNvSpPr/>
            <p:nvPr/>
          </p:nvSpPr>
          <p:spPr>
            <a:xfrm>
              <a:off x="2318871" y="1500308"/>
              <a:ext cx="948673" cy="1107996"/>
            </a:xfrm>
            <a:prstGeom prst="rect">
              <a:avLst/>
            </a:prstGeom>
          </p:spPr>
          <p:txBody>
            <a:bodyPr wrap="square">
              <a:spAutoFit/>
            </a:bodyPr>
            <a:lstStyle/>
            <a:p>
              <a:pPr fontAlgn="auto">
                <a:spcBef>
                  <a:spcPts val="0"/>
                </a:spcBef>
                <a:spcAft>
                  <a:spcPts val="0"/>
                </a:spcAft>
                <a:defRPr/>
              </a:pPr>
              <a:r>
                <a:rPr lang="en-US" altLang="zh-CN" sz="6600" spc="300" dirty="0">
                  <a:solidFill>
                    <a:srgbClr val="2368AD"/>
                  </a:solidFill>
                  <a:latin typeface="Agency FB" panose="020B0503020202020204" pitchFamily="34" charset="0"/>
                  <a:ea typeface="+mn-ea"/>
                  <a:cs typeface="+mn-ea"/>
                  <a:sym typeface="+mn-lt"/>
                </a:rPr>
                <a:t>01</a:t>
              </a:r>
              <a:endParaRPr lang="zh-CN" altLang="en-US" sz="6600" spc="300" dirty="0">
                <a:solidFill>
                  <a:srgbClr val="2368AD"/>
                </a:solidFill>
                <a:latin typeface="Agency FB" panose="020B0503020202020204" pitchFamily="34" charset="0"/>
                <a:ea typeface="+mn-ea"/>
                <a:cs typeface="+mn-ea"/>
                <a:sym typeface="+mn-lt"/>
              </a:endParaRPr>
            </a:p>
          </p:txBody>
        </p:sp>
      </p:grpSp>
      <p:graphicFrame>
        <p:nvGraphicFramePr>
          <p:cNvPr id="12" name="图示 11"/>
          <p:cNvGraphicFramePr/>
          <p:nvPr/>
        </p:nvGraphicFramePr>
        <p:xfrm>
          <a:off x="5351067" y="2950920"/>
          <a:ext cx="4426536" cy="32994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基本构型</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sp>
        <p:nvSpPr>
          <p:cNvPr id="6" name="Title 1"/>
          <p:cNvSpPr txBox="1"/>
          <p:nvPr/>
        </p:nvSpPr>
        <p:spPr>
          <a:xfrm>
            <a:off x="628463" y="1166566"/>
            <a:ext cx="11277025" cy="2566664"/>
          </a:xfrm>
          <a:prstGeom prst="rect">
            <a:avLst/>
          </a:prstGeom>
          <a:noFill/>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1" fontAlgn="base">
              <a:lnSpc>
                <a:spcPct val="90000"/>
              </a:lnSpc>
              <a:spcBef>
                <a:spcPct val="20000"/>
              </a:spcBef>
              <a:spcAft>
                <a:spcPct val="0"/>
              </a:spcAft>
            </a:pPr>
            <a:r>
              <a:rPr lang="zh-CN" altLang="en-US"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以下为常用的机器人的动力关节和电机总成，搭建时要注意</a:t>
            </a:r>
            <a:endParaRPr lang="en-US" altLang="zh-CN"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fontAlgn="base">
              <a:lnSpc>
                <a:spcPct val="90000"/>
              </a:lnSpc>
              <a:spcBef>
                <a:spcPct val="20000"/>
              </a:spcBef>
              <a:spcAft>
                <a:spcPct val="0"/>
              </a:spcAft>
              <a:buFont typeface="Wingdings" panose="05000000000000000000" pitchFamily="2" charset="2"/>
              <a:buChar char="Ø"/>
            </a:pP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搭建前首先要对照搭建手册查看需要的组成部件（结构件、连接件、辅助工具是否齐全）。</a:t>
            </a:r>
            <a:endPar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fontAlgn="base">
              <a:lnSpc>
                <a:spcPct val="90000"/>
              </a:lnSpc>
              <a:spcBef>
                <a:spcPct val="20000"/>
              </a:spcBef>
              <a:spcAft>
                <a:spcPct val="0"/>
              </a:spcAft>
              <a:buFont typeface="Wingdings" panose="05000000000000000000" pitchFamily="2" charset="2"/>
              <a:buChar char="Ø"/>
            </a:pPr>
            <a:r>
              <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选取螺丝的规则为宁短勿长。</a:t>
            </a:r>
            <a:endParaRPr lang="en-US" altLang="zh-CN"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endParaRPr lang="zh-CN" altLang="en-US"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lvl="1" fontAlgn="base">
              <a:lnSpc>
                <a:spcPct val="90000"/>
              </a:lnSpc>
              <a:spcBef>
                <a:spcPct val="20000"/>
              </a:spcBef>
              <a:spcAft>
                <a:spcPct val="0"/>
              </a:spcAft>
            </a:pPr>
            <a:endParaRPr lang="en-US" altLang="zh-CN" sz="20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61" y="3878973"/>
            <a:ext cx="1467055" cy="1049689"/>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744" y="4001964"/>
            <a:ext cx="4772691" cy="1106847"/>
          </a:xfrm>
          <a:prstGeom prst="rect">
            <a:avLst/>
          </a:prstGeom>
          <a:solidFill>
            <a:schemeClr val="tx1">
              <a:lumMod val="75000"/>
              <a:lumOff val="25000"/>
            </a:schemeClr>
          </a:solidFill>
        </p:spPr>
      </p:pic>
      <p:sp>
        <p:nvSpPr>
          <p:cNvPr id="18" name="文本框 17"/>
          <p:cNvSpPr txBox="1"/>
          <p:nvPr/>
        </p:nvSpPr>
        <p:spPr>
          <a:xfrm>
            <a:off x="6683940" y="5691434"/>
            <a:ext cx="1106750"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电机总成</a:t>
            </a:r>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1737360" y="5586984"/>
            <a:ext cx="1296942"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动力关节</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开发环境及软件</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sp>
        <p:nvSpPr>
          <p:cNvPr id="6" name="Title 1"/>
          <p:cNvSpPr txBox="1"/>
          <p:nvPr/>
        </p:nvSpPr>
        <p:spPr>
          <a:xfrm>
            <a:off x="519067" y="1388110"/>
            <a:ext cx="11153865" cy="5021170"/>
          </a:xfrm>
          <a:prstGeom prst="rect">
            <a:avLst/>
          </a:prstGeom>
          <a:noFill/>
        </p:spPr>
        <p:txBody>
          <a:bodyPr vert="horz" lIns="91440" tIns="45720" rIns="91440" bIns="45720" rtlCol="0" anchor="t" anchorCtr="0">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lvl="0" indent="-457200" algn="l">
              <a:lnSpc>
                <a:spcPct val="120000"/>
              </a:lnSpc>
              <a:buFont typeface="+mj-lt"/>
              <a:buAutoNum type="arabicPeriod"/>
            </a:pPr>
            <a:endParaRPr lang="en-US" altLang="zh-CN" sz="34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r>
              <a:rPr lang="zh-CN" altLang="en-US" sz="3400" dirty="0">
                <a:solidFill>
                  <a:srgbClr val="333300"/>
                </a:solidFill>
                <a:latin typeface="微软雅黑" panose="020B0503020204020204" pitchFamily="34" charset="-122"/>
                <a:ea typeface="微软雅黑" panose="020B0503020204020204" pitchFamily="34" charset="-122"/>
                <a:cs typeface="微软雅黑" panose="020B0503020204020204" pitchFamily="34" charset="-122"/>
              </a:rPr>
              <a:t>舵机调试软件：</a:t>
            </a:r>
            <a:r>
              <a:rPr lang="en-US" altLang="zh-CN" sz="3400" dirty="0" err="1">
                <a:latin typeface="微软雅黑" panose="020B0503020204020204" pitchFamily="34" charset="-122"/>
                <a:ea typeface="微软雅黑" panose="020B0503020204020204" pitchFamily="34" charset="-122"/>
                <a:cs typeface="微软雅黑" panose="020B0503020204020204" pitchFamily="34" charset="-122"/>
              </a:rPr>
              <a:t>RobotservoTerminal</a:t>
            </a:r>
            <a:endParaRPr lang="en-US" altLang="zh-CN" sz="3400" dirty="0" err="1">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endParaRPr lang="en-US" altLang="zh-CN" sz="3400" dirty="0" err="1">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r>
              <a:rPr lang="zh-CN" altLang="en-US" sz="3400" dirty="0" err="1">
                <a:latin typeface="微软雅黑" panose="020B0503020204020204" pitchFamily="34" charset="-122"/>
                <a:ea typeface="微软雅黑" panose="020B0503020204020204" pitchFamily="34" charset="-122"/>
                <a:cs typeface="微软雅黑" panose="020B0503020204020204" pitchFamily="34" charset="-122"/>
              </a:rPr>
              <a:t>远程访问软件：</a:t>
            </a:r>
            <a:r>
              <a:rPr lang="en-US" altLang="zh-CN" sz="3400" dirty="0" err="1">
                <a:latin typeface="微软雅黑" panose="020B0503020204020204" pitchFamily="34" charset="-122"/>
                <a:ea typeface="微软雅黑" panose="020B0503020204020204" pitchFamily="34" charset="-122"/>
                <a:cs typeface="微软雅黑" panose="020B0503020204020204" pitchFamily="34" charset="-122"/>
              </a:rPr>
              <a:t>Nomachine</a:t>
            </a:r>
            <a:endParaRPr lang="en-US" altLang="zh-CN" sz="3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endParaRPr lang="en-US" altLang="zh-CN" sz="3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r>
              <a:rPr lang="en-US" altLang="zh-CN" sz="3400" dirty="0">
                <a:latin typeface="微软雅黑" panose="020B0503020204020204" pitchFamily="34" charset="-122"/>
                <a:ea typeface="微软雅黑" panose="020B0503020204020204" pitchFamily="34" charset="-122"/>
                <a:cs typeface="微软雅黑" panose="020B0503020204020204" pitchFamily="34" charset="-122"/>
              </a:rPr>
              <a:t>LUBY</a:t>
            </a:r>
            <a:r>
              <a:rPr lang="zh-CN" altLang="en-US" sz="3400" dirty="0">
                <a:latin typeface="微软雅黑" panose="020B0503020204020204" pitchFamily="34" charset="-122"/>
                <a:ea typeface="微软雅黑" panose="020B0503020204020204" pitchFamily="34" charset="-122"/>
                <a:cs typeface="微软雅黑" panose="020B0503020204020204" pitchFamily="34" charset="-122"/>
              </a:rPr>
              <a:t>控制器 </a:t>
            </a:r>
            <a:r>
              <a:rPr lang="zh-CN" altLang="en-US" sz="3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图形化编译软件</a:t>
            </a:r>
            <a:r>
              <a:rPr lang="en-US" altLang="zh-CN" sz="3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400" dirty="0">
                <a:latin typeface="微软雅黑" panose="020B0503020204020204" pitchFamily="34" charset="-122"/>
                <a:ea typeface="微软雅黑" panose="020B0503020204020204" pitchFamily="34" charset="-122"/>
                <a:cs typeface="微软雅黑" panose="020B0503020204020204" pitchFamily="34" charset="-122"/>
              </a:rPr>
              <a:t>LUBY </a:t>
            </a:r>
            <a:r>
              <a:rPr lang="en-US" altLang="zh-CN" sz="3400" dirty="0" err="1">
                <a:latin typeface="微软雅黑" panose="020B0503020204020204" pitchFamily="34" charset="-122"/>
                <a:ea typeface="微软雅黑" panose="020B0503020204020204" pitchFamily="34" charset="-122"/>
                <a:cs typeface="微软雅黑" panose="020B0503020204020204" pitchFamily="34" charset="-122"/>
              </a:rPr>
              <a:t>Creater</a:t>
            </a:r>
            <a:r>
              <a:rPr lang="zh-CN" altLang="en-US" sz="34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endParaRPr lang="en-US" altLang="zh-CN" sz="3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r>
              <a:rPr lang="en-US" altLang="zh-CN" sz="3400" dirty="0">
                <a:latin typeface="微软雅黑" panose="020B0503020204020204" pitchFamily="34" charset="-122"/>
                <a:ea typeface="微软雅黑" panose="020B0503020204020204" pitchFamily="34" charset="-122"/>
                <a:cs typeface="微软雅黑" panose="020B0503020204020204" pitchFamily="34" charset="-122"/>
              </a:rPr>
              <a:t>LUBY</a:t>
            </a:r>
            <a:r>
              <a:rPr lang="zh-CN" altLang="en-US" sz="3400" dirty="0">
                <a:latin typeface="微软雅黑" panose="020B0503020204020204" pitchFamily="34" charset="-122"/>
                <a:ea typeface="微软雅黑" panose="020B0503020204020204" pitchFamily="34" charset="-122"/>
                <a:cs typeface="微软雅黑" panose="020B0503020204020204" pitchFamily="34" charset="-122"/>
              </a:rPr>
              <a:t>控制器 开发工具：</a:t>
            </a:r>
            <a:r>
              <a:rPr lang="en-US" altLang="zh-CN" sz="3400" dirty="0" err="1">
                <a:latin typeface="微软雅黑" panose="020B0503020204020204" pitchFamily="34" charset="-122"/>
                <a:ea typeface="微软雅黑" panose="020B0503020204020204" pitchFamily="34" charset="-122"/>
                <a:cs typeface="微软雅黑" panose="020B0503020204020204" pitchFamily="34" charset="-122"/>
              </a:rPr>
              <a:t>keil</a:t>
            </a:r>
            <a:endParaRPr lang="en-US" altLang="zh-CN" sz="3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endParaRPr lang="en-US" altLang="zh-CN" sz="3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r>
              <a:rPr lang="en-US" altLang="zh-CN" sz="3400" dirty="0">
                <a:latin typeface="微软雅黑" panose="020B0503020204020204" pitchFamily="34" charset="-122"/>
                <a:ea typeface="微软雅黑" panose="020B0503020204020204" pitchFamily="34" charset="-122"/>
                <a:cs typeface="微软雅黑" panose="020B0503020204020204" pitchFamily="34" charset="-122"/>
              </a:rPr>
              <a:t>woody</a:t>
            </a:r>
            <a:r>
              <a:rPr lang="zh-CN" altLang="en-US" sz="3400" dirty="0">
                <a:latin typeface="微软雅黑" panose="020B0503020204020204" pitchFamily="34" charset="-122"/>
                <a:ea typeface="微软雅黑" panose="020B0503020204020204" pitchFamily="34" charset="-122"/>
                <a:cs typeface="微软雅黑" panose="020B0503020204020204" pitchFamily="34" charset="-122"/>
              </a:rPr>
              <a:t>调试软件：</a:t>
            </a:r>
            <a:r>
              <a:rPr lang="en-US" altLang="zh-CN" sz="3400" dirty="0" err="1">
                <a:latin typeface="微软雅黑" panose="020B0503020204020204" pitchFamily="34" charset="-122"/>
                <a:ea typeface="微软雅黑" panose="020B0503020204020204" pitchFamily="34" charset="-122"/>
                <a:cs typeface="微软雅黑" panose="020B0503020204020204" pitchFamily="34" charset="-122"/>
              </a:rPr>
              <a:t>Woodysettings</a:t>
            </a:r>
            <a:endParaRPr lang="en-US" altLang="zh-CN" sz="3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endParaRPr lang="en-US" altLang="zh-CN" sz="3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r>
              <a:rPr lang="zh-CN" altLang="en-US" sz="3400" dirty="0">
                <a:latin typeface="微软雅黑" panose="020B0503020204020204" pitchFamily="34" charset="-122"/>
                <a:ea typeface="微软雅黑" panose="020B0503020204020204" pitchFamily="34" charset="-122"/>
                <a:cs typeface="微软雅黑" panose="020B0503020204020204" pitchFamily="34" charset="-122"/>
              </a:rPr>
              <a:t>多功能调试器驱动：驱动精灵驱动即可</a:t>
            </a:r>
            <a:endParaRPr lang="en-US" altLang="zh-CN" sz="3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lnSpc>
                <a:spcPct val="120000"/>
              </a:lnSpc>
              <a:buFont typeface="+mj-lt"/>
              <a:buAutoNum type="arabicPeriod"/>
            </a:pPr>
            <a:endParaRPr lang="en-US" altLang="zh-CN" sz="3400" dirty="0">
              <a:latin typeface="微软雅黑" panose="020B0503020204020204" pitchFamily="34" charset="-122"/>
              <a:ea typeface="微软雅黑" panose="020B0503020204020204" pitchFamily="34" charset="-122"/>
              <a:cs typeface="微软雅黑" panose="020B0503020204020204" pitchFamily="34" charset="-122"/>
            </a:endParaRPr>
          </a:p>
          <a:p>
            <a:pPr lvl="0" indent="0" algn="l">
              <a:lnSpc>
                <a:spcPct val="120000"/>
              </a:lnSpc>
              <a:buFont typeface="+mj-lt"/>
            </a:pPr>
            <a:r>
              <a:rPr lang="en-US" altLang="zh-CN" sz="34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400" dirty="0">
                <a:solidFill>
                  <a:srgbClr val="2567B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400" dirty="0">
                <a:solidFill>
                  <a:srgbClr val="2567B0"/>
                </a:solidFill>
                <a:latin typeface="微软雅黑" panose="020B0503020204020204" pitchFamily="34" charset="-122"/>
                <a:ea typeface="微软雅黑" panose="020B0503020204020204" pitchFamily="34" charset="-122"/>
                <a:cs typeface="微软雅黑" panose="020B0503020204020204" pitchFamily="34" charset="-122"/>
              </a:rPr>
              <a:t>注：所有软件均以默认路径安装</a:t>
            </a:r>
            <a:endParaRPr lang="en-US" altLang="zh-CN" sz="3400" dirty="0">
              <a:solidFill>
                <a:srgbClr val="2567B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gn="l">
              <a:buFont typeface="+mj-lt"/>
              <a:buAutoNum type="arabicPeriod"/>
            </a:pP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r">
              <a:lnSpc>
                <a:spcPct val="100000"/>
              </a:lnSpc>
              <a:buFont typeface="+mj-lt"/>
              <a:buAutoNum type="arabicPeriod"/>
            </a:pP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r">
              <a:lnSpc>
                <a:spcPct val="100000"/>
              </a:lnSpc>
              <a:buFont typeface="+mj-lt"/>
              <a:buAutoNum type="arabicPeriod"/>
            </a:pP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lvl="0" indent="-342900" algn="l"/>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9" name="Title 1"/>
          <p:cNvSpPr txBox="1"/>
          <p:nvPr/>
        </p:nvSpPr>
        <p:spPr>
          <a:xfrm>
            <a:off x="943223" y="795495"/>
            <a:ext cx="11448832"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软件安装</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10" name="组合 9"/>
          <p:cNvGrpSpPr/>
          <p:nvPr/>
        </p:nvGrpSpPr>
        <p:grpSpPr>
          <a:xfrm>
            <a:off x="659843" y="1095076"/>
            <a:ext cx="252000" cy="252000"/>
            <a:chOff x="282790" y="1400877"/>
            <a:chExt cx="252000" cy="252000"/>
          </a:xfrm>
        </p:grpSpPr>
        <p:sp>
          <p:nvSpPr>
            <p:cNvPr id="11" name="椭圆 10"/>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加号 11"/>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6" name="页脚占位符 2"/>
          <p:cNvSpPr txBox="1"/>
          <p:nvPr/>
        </p:nvSpPr>
        <p:spPr>
          <a:xfrm>
            <a:off x="4038600" y="6467563"/>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Uptech Harmony Sharing</a:t>
            </a:r>
            <a:endParaRPr lang="zh-CN" altLang="en-US"/>
          </a:p>
        </p:txBody>
      </p:sp>
      <p:sp>
        <p:nvSpPr>
          <p:cNvPr id="7" name="灯片编号占位符 3"/>
          <p:cNvSpPr txBox="1"/>
          <p:nvPr/>
        </p:nvSpPr>
        <p:spPr>
          <a:xfrm>
            <a:off x="9253154" y="646756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033DB1-F1ED-4168-9E81-75135C47516B}" type="slidenum">
              <a:rPr lang="zh-CN" altLang="en-US" smtClean="0"/>
            </a:fld>
            <a:endParaRPr lang="zh-CN" altLang="en-US"/>
          </a:p>
        </p:txBody>
      </p:sp>
      <p:sp>
        <p:nvSpPr>
          <p:cNvPr id="8" name="云形标注 18"/>
          <p:cNvSpPr/>
          <p:nvPr/>
        </p:nvSpPr>
        <p:spPr>
          <a:xfrm>
            <a:off x="3790978" y="3120528"/>
            <a:ext cx="1251057" cy="826494"/>
          </a:xfrm>
          <a:prstGeom prst="cloudCallou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le 1"/>
          <p:cNvSpPr txBox="1"/>
          <p:nvPr/>
        </p:nvSpPr>
        <p:spPr>
          <a:xfrm>
            <a:off x="538583" y="-82117"/>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软件介绍</a:t>
            </a:r>
            <a:endPar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195883" y="247281"/>
            <a:ext cx="408433" cy="420625"/>
          </a:xfrm>
          <a:prstGeom prst="rect">
            <a:avLst/>
          </a:prstGeom>
        </p:spPr>
      </p:pic>
      <p:sp>
        <p:nvSpPr>
          <p:cNvPr id="11" name="Title 1"/>
          <p:cNvSpPr txBox="1"/>
          <p:nvPr/>
        </p:nvSpPr>
        <p:spPr>
          <a:xfrm>
            <a:off x="1235710" y="906145"/>
            <a:ext cx="3576320" cy="46609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CN" altLang="en-US" sz="22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2" name="矩形 7"/>
          <p:cNvSpPr/>
          <p:nvPr/>
        </p:nvSpPr>
        <p:spPr>
          <a:xfrm>
            <a:off x="396489" y="905977"/>
            <a:ext cx="5481955" cy="829945"/>
          </a:xfrm>
          <a:prstGeom prst="rect">
            <a:avLst/>
          </a:prstGeom>
        </p:spPr>
        <p:txBody>
          <a:bodyPr wrap="none">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charset="0"/>
              <a:buChar char="l"/>
              <a:defRPr/>
            </a:pPr>
            <a:r>
              <a:rPr lang="en-US" altLang="zh-CN" sz="2400" b="1" dirty="0" err="1">
                <a:solidFill>
                  <a:srgbClr val="2567B0"/>
                </a:solidFill>
                <a:latin typeface="微软雅黑" panose="020B0503020204020204" pitchFamily="34" charset="-122"/>
                <a:ea typeface="微软雅黑" panose="020B0503020204020204" pitchFamily="34" charset="-122"/>
                <a:cs typeface="微软雅黑" panose="020B0503020204020204" pitchFamily="34" charset="-122"/>
                <a:sym typeface="+mn-ea"/>
              </a:rPr>
              <a:t>RobotServoTerminal</a:t>
            </a:r>
            <a:r>
              <a:rPr lang="zh-CN" altLang="en-US" sz="2400" b="1" dirty="0">
                <a:solidFill>
                  <a:srgbClr val="2567B0"/>
                </a:solidFill>
                <a:latin typeface="微软雅黑" panose="020B0503020204020204" pitchFamily="34" charset="-122"/>
                <a:ea typeface="微软雅黑" panose="020B0503020204020204" pitchFamily="34" charset="-122"/>
                <a:cs typeface="微软雅黑" panose="020B0503020204020204" pitchFamily="34" charset="-122"/>
                <a:sym typeface="+mn-ea"/>
              </a:rPr>
              <a:t>舵机调试软件</a:t>
            </a:r>
            <a:endParaRPr lang="zh-CN" altLang="en-US" sz="2400" dirty="0"/>
          </a:p>
          <a:p>
            <a:pPr marR="0" lvl="0" indent="0" algn="just" defTabSz="914400" rtl="0" eaLnBrk="1" fontAlgn="auto" latinLnBrk="0" hangingPunct="1">
              <a:lnSpc>
                <a:spcPct val="100000"/>
              </a:lnSpc>
              <a:spcBef>
                <a:spcPts val="0"/>
              </a:spcBef>
              <a:spcAft>
                <a:spcPts val="0"/>
              </a:spcAft>
              <a:buClrTx/>
              <a:buSzTx/>
              <a:buFont typeface="Wingdings" panose="05000000000000000000" charset="0"/>
              <a:buNone/>
              <a:defRPr/>
            </a:pPr>
            <a:endParaRPr lang="zh-CN" altLang="en-US" sz="2400" b="1" dirty="0">
              <a:solidFill>
                <a:srgbClr val="0070C0"/>
              </a:solidFill>
              <a:latin typeface="微软雅黑" panose="020B0503020204020204" pitchFamily="34" charset="-122"/>
              <a:ea typeface="微软雅黑" panose="020B0503020204020204" pitchFamily="34" charset="-122"/>
              <a:cs typeface="+mj-cs"/>
            </a:endParaRPr>
          </a:p>
        </p:txBody>
      </p:sp>
      <p:pic>
        <p:nvPicPr>
          <p:cNvPr id="13" name="图片 12"/>
          <p:cNvPicPr>
            <a:picLocks noChangeAspect="1"/>
          </p:cNvPicPr>
          <p:nvPr/>
        </p:nvPicPr>
        <p:blipFill>
          <a:blip r:embed="rId2"/>
          <a:stretch>
            <a:fillRect/>
          </a:stretch>
        </p:blipFill>
        <p:spPr>
          <a:xfrm>
            <a:off x="765250" y="1602017"/>
            <a:ext cx="704850" cy="847725"/>
          </a:xfrm>
          <a:prstGeom prst="rect">
            <a:avLst/>
          </a:prstGeom>
        </p:spPr>
      </p:pic>
      <p:sp>
        <p:nvSpPr>
          <p:cNvPr id="14" name="文本框 13"/>
          <p:cNvSpPr txBox="1"/>
          <p:nvPr/>
        </p:nvSpPr>
        <p:spPr>
          <a:xfrm>
            <a:off x="1642745" y="1885950"/>
            <a:ext cx="3270885" cy="3631565"/>
          </a:xfrm>
          <a:prstGeom prst="rect">
            <a:avLst/>
          </a:prstGeom>
          <a:noFill/>
        </p:spPr>
        <p:txBody>
          <a:bodyPr vert="horz" lIns="91440" tIns="45720" rIns="91440" bIns="45720" rtlCol="0" anchor="b">
            <a:noAutofit/>
          </a:bodyPr>
          <a:lstStyle/>
          <a:p>
            <a:pPr algn="l">
              <a:lnSpc>
                <a:spcPct val="150000"/>
              </a:lnSpc>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RobotServoTerminal</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舵机调试软件是一款专门用来调试</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cds5516</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数字舵机的软件，在该软件中，我们可以对舵机的</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进行在线更改，此外，我们还可以通过软件来查看当前舵机的运行状态，包括速度，温度，电压，位置等等一些详细参数。在控制操作栏中，我们可以选择不同的模式，通过拖动滑块的方式来观察舵机的运动情况。</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5481320" y="1495425"/>
            <a:ext cx="6515100" cy="4733925"/>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6" name="页脚占位符 2"/>
          <p:cNvSpPr txBox="1"/>
          <p:nvPr/>
        </p:nvSpPr>
        <p:spPr>
          <a:xfrm>
            <a:off x="4038600" y="6467563"/>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Uptech Harmony Sharing</a:t>
            </a:r>
            <a:endParaRPr lang="zh-CN" altLang="en-US"/>
          </a:p>
        </p:txBody>
      </p:sp>
      <p:sp>
        <p:nvSpPr>
          <p:cNvPr id="7" name="灯片编号占位符 3"/>
          <p:cNvSpPr txBox="1"/>
          <p:nvPr/>
        </p:nvSpPr>
        <p:spPr>
          <a:xfrm>
            <a:off x="9253154" y="646756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033DB1-F1ED-4168-9E81-75135C47516B}" type="slidenum">
              <a:rPr lang="zh-CN" altLang="en-US" smtClean="0"/>
            </a:fld>
            <a:endParaRPr lang="zh-CN" altLang="en-US"/>
          </a:p>
        </p:txBody>
      </p:sp>
      <p:sp>
        <p:nvSpPr>
          <p:cNvPr id="8" name="云形标注 18"/>
          <p:cNvSpPr/>
          <p:nvPr/>
        </p:nvSpPr>
        <p:spPr>
          <a:xfrm>
            <a:off x="3790978" y="3120528"/>
            <a:ext cx="1251057" cy="826494"/>
          </a:xfrm>
          <a:prstGeom prst="cloudCallou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itle 1"/>
          <p:cNvSpPr txBox="1"/>
          <p:nvPr/>
        </p:nvSpPr>
        <p:spPr>
          <a:xfrm>
            <a:off x="538583" y="-82117"/>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软件介绍</a:t>
            </a:r>
            <a:endPar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195883" y="247281"/>
            <a:ext cx="408433" cy="420625"/>
          </a:xfrm>
          <a:prstGeom prst="rect">
            <a:avLst/>
          </a:prstGeom>
        </p:spPr>
      </p:pic>
      <p:sp>
        <p:nvSpPr>
          <p:cNvPr id="11" name="Title 1"/>
          <p:cNvSpPr txBox="1"/>
          <p:nvPr/>
        </p:nvSpPr>
        <p:spPr>
          <a:xfrm>
            <a:off x="1235710" y="906145"/>
            <a:ext cx="3576320" cy="46609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CN" altLang="en-US" sz="22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2" name="矩形 7"/>
          <p:cNvSpPr/>
          <p:nvPr/>
        </p:nvSpPr>
        <p:spPr>
          <a:xfrm>
            <a:off x="742246" y="1136482"/>
            <a:ext cx="4240530" cy="460375"/>
          </a:xfrm>
          <a:prstGeom prst="rect">
            <a:avLst/>
          </a:prstGeom>
        </p:spPr>
        <p:txBody>
          <a:bodyPr wrap="none">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charset="0"/>
              <a:buChar char="l"/>
              <a:defRPr/>
            </a:pP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远程桌面软件</a:t>
            </a:r>
            <a:r>
              <a:rPr lang="en-US"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-Nomachine</a:t>
            </a:r>
            <a:endPar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QQ截图20190528090550"/>
          <p:cNvPicPr>
            <a:picLocks noChangeAspect="1"/>
          </p:cNvPicPr>
          <p:nvPr/>
        </p:nvPicPr>
        <p:blipFill>
          <a:blip r:embed="rId2"/>
          <a:stretch>
            <a:fillRect/>
          </a:stretch>
        </p:blipFill>
        <p:spPr>
          <a:xfrm>
            <a:off x="534670" y="2081530"/>
            <a:ext cx="1038225" cy="1019175"/>
          </a:xfrm>
          <a:prstGeom prst="rect">
            <a:avLst/>
          </a:prstGeom>
        </p:spPr>
      </p:pic>
      <p:pic>
        <p:nvPicPr>
          <p:cNvPr id="17" name="图片 16"/>
          <p:cNvPicPr>
            <a:picLocks noChangeAspect="1"/>
          </p:cNvPicPr>
          <p:nvPr/>
        </p:nvPicPr>
        <p:blipFill>
          <a:blip r:embed="rId3"/>
          <a:stretch>
            <a:fillRect/>
          </a:stretch>
        </p:blipFill>
        <p:spPr>
          <a:xfrm>
            <a:off x="885190" y="3585210"/>
            <a:ext cx="4586636" cy="2520000"/>
          </a:xfrm>
          <a:prstGeom prst="rect">
            <a:avLst/>
          </a:prstGeom>
        </p:spPr>
      </p:pic>
      <p:pic>
        <p:nvPicPr>
          <p:cNvPr id="18" name="图片 17"/>
          <p:cNvPicPr>
            <a:picLocks noChangeAspect="1"/>
          </p:cNvPicPr>
          <p:nvPr/>
        </p:nvPicPr>
        <p:blipFill>
          <a:blip r:embed="rId4"/>
          <a:stretch>
            <a:fillRect/>
          </a:stretch>
        </p:blipFill>
        <p:spPr>
          <a:xfrm>
            <a:off x="6889115" y="3654425"/>
            <a:ext cx="4596202" cy="2520000"/>
          </a:xfrm>
          <a:prstGeom prst="rect">
            <a:avLst/>
          </a:prstGeom>
        </p:spPr>
      </p:pic>
      <p:sp>
        <p:nvSpPr>
          <p:cNvPr id="27" name="文本框 26"/>
          <p:cNvSpPr txBox="1"/>
          <p:nvPr/>
        </p:nvSpPr>
        <p:spPr>
          <a:xfrm>
            <a:off x="6709410" y="2052955"/>
            <a:ext cx="4914900" cy="1198880"/>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Nomachine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是一个可以将背包的桌面通过局域网分享出来的一个工具。我们可以通过该软件远程连接到树莓派背包进行直接操作，避免了在树莓派上外接显示器键盘等外部设备的麻烦。</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6" name="页脚占位符 2"/>
          <p:cNvSpPr txBox="1"/>
          <p:nvPr/>
        </p:nvSpPr>
        <p:spPr>
          <a:xfrm>
            <a:off x="4038600" y="6467563"/>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Uptech Harmony Sharing</a:t>
            </a:r>
            <a:endParaRPr lang="zh-CN" altLang="en-US"/>
          </a:p>
        </p:txBody>
      </p:sp>
      <p:sp>
        <p:nvSpPr>
          <p:cNvPr id="7" name="灯片编号占位符 3"/>
          <p:cNvSpPr txBox="1"/>
          <p:nvPr/>
        </p:nvSpPr>
        <p:spPr>
          <a:xfrm>
            <a:off x="9253154" y="646756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033DB1-F1ED-4168-9E81-75135C47516B}" type="slidenum">
              <a:rPr lang="zh-CN" altLang="en-US" smtClean="0"/>
            </a:fld>
            <a:endParaRPr lang="zh-CN" altLang="en-US"/>
          </a:p>
        </p:txBody>
      </p:sp>
      <p:sp>
        <p:nvSpPr>
          <p:cNvPr id="8" name="云形标注 18"/>
          <p:cNvSpPr/>
          <p:nvPr/>
        </p:nvSpPr>
        <p:spPr>
          <a:xfrm>
            <a:off x="3790978" y="3120528"/>
            <a:ext cx="1251057" cy="826494"/>
          </a:xfrm>
          <a:prstGeom prst="cloudCallou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itle 1"/>
          <p:cNvSpPr txBox="1"/>
          <p:nvPr/>
        </p:nvSpPr>
        <p:spPr>
          <a:xfrm>
            <a:off x="1235710" y="906145"/>
            <a:ext cx="3576320" cy="46609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CN" altLang="en-US" sz="2200" dirty="0">
              <a:solidFill>
                <a:schemeClr val="bg1">
                  <a:lumMod val="50000"/>
                </a:schemeClr>
              </a:solidFill>
              <a:latin typeface="华文细黑" panose="02010600040101010101" pitchFamily="2" charset="-122"/>
              <a:ea typeface="华文细黑" panose="02010600040101010101" pitchFamily="2" charset="-122"/>
            </a:endParaRPr>
          </a:p>
        </p:txBody>
      </p:sp>
      <p:pic>
        <p:nvPicPr>
          <p:cNvPr id="12" name="图片 11" descr="QQ截图20190325140837"/>
          <p:cNvPicPr>
            <a:picLocks noChangeAspect="1"/>
          </p:cNvPicPr>
          <p:nvPr/>
        </p:nvPicPr>
        <p:blipFill>
          <a:blip r:embed="rId1"/>
          <a:stretch>
            <a:fillRect/>
          </a:stretch>
        </p:blipFill>
        <p:spPr>
          <a:xfrm>
            <a:off x="3413760" y="1793240"/>
            <a:ext cx="8713470" cy="4674235"/>
          </a:xfrm>
          <a:prstGeom prst="rect">
            <a:avLst/>
          </a:prstGeom>
        </p:spPr>
      </p:pic>
      <p:cxnSp>
        <p:nvCxnSpPr>
          <p:cNvPr id="13" name="直接箭头连接符 12"/>
          <p:cNvCxnSpPr/>
          <p:nvPr/>
        </p:nvCxnSpPr>
        <p:spPr>
          <a:xfrm flipH="1" flipV="1">
            <a:off x="3209290" y="1973580"/>
            <a:ext cx="208280" cy="742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540000" y="1604645"/>
            <a:ext cx="877570" cy="337185"/>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菜单栏</a:t>
            </a:r>
            <a:endParaRPr lang="zh-CN" altLang="en-US" sz="1600" b="1">
              <a:latin typeface="微软雅黑" panose="020B0503020204020204" pitchFamily="34" charset="-122"/>
              <a:ea typeface="微软雅黑" panose="020B0503020204020204" pitchFamily="34" charset="-122"/>
            </a:endParaRPr>
          </a:p>
        </p:txBody>
      </p:sp>
      <p:cxnSp>
        <p:nvCxnSpPr>
          <p:cNvPr id="15" name="直接箭头连接符 14"/>
          <p:cNvCxnSpPr/>
          <p:nvPr/>
        </p:nvCxnSpPr>
        <p:spPr>
          <a:xfrm flipH="1">
            <a:off x="3093085" y="2258695"/>
            <a:ext cx="34544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215515" y="2090420"/>
            <a:ext cx="877570" cy="337185"/>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工具栏</a:t>
            </a:r>
            <a:endParaRPr lang="zh-CN" altLang="en-US" sz="1600" b="1">
              <a:latin typeface="微软雅黑" panose="020B0503020204020204" pitchFamily="34" charset="-122"/>
              <a:ea typeface="微软雅黑" panose="020B0503020204020204" pitchFamily="34" charset="-122"/>
            </a:endParaRPr>
          </a:p>
        </p:txBody>
      </p:sp>
      <p:cxnSp>
        <p:nvCxnSpPr>
          <p:cNvPr id="17" name="直接箭头连接符 16"/>
          <p:cNvCxnSpPr/>
          <p:nvPr/>
        </p:nvCxnSpPr>
        <p:spPr>
          <a:xfrm flipH="1">
            <a:off x="3093085" y="2884805"/>
            <a:ext cx="34544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331720" y="2721610"/>
            <a:ext cx="877570" cy="337185"/>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工具箱</a:t>
            </a:r>
            <a:endParaRPr lang="zh-CN" altLang="en-US" sz="1600" b="1">
              <a:latin typeface="微软雅黑" panose="020B0503020204020204" pitchFamily="34" charset="-122"/>
              <a:ea typeface="微软雅黑" panose="020B0503020204020204" pitchFamily="34" charset="-122"/>
            </a:endParaRPr>
          </a:p>
        </p:txBody>
      </p:sp>
      <p:sp>
        <p:nvSpPr>
          <p:cNvPr id="19" name="文本框 18"/>
          <p:cNvSpPr txBox="1"/>
          <p:nvPr/>
        </p:nvSpPr>
        <p:spPr>
          <a:xfrm>
            <a:off x="5845175" y="4305300"/>
            <a:ext cx="877570" cy="337185"/>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绘图区</a:t>
            </a:r>
            <a:endParaRPr lang="zh-CN" altLang="en-US" sz="1600" b="1">
              <a:latin typeface="微软雅黑" panose="020B0503020204020204" pitchFamily="34" charset="-122"/>
              <a:ea typeface="微软雅黑" panose="020B0503020204020204" pitchFamily="34" charset="-122"/>
            </a:endParaRPr>
          </a:p>
        </p:txBody>
      </p:sp>
      <p:sp>
        <p:nvSpPr>
          <p:cNvPr id="20" name="文本框 19"/>
          <p:cNvSpPr txBox="1"/>
          <p:nvPr/>
        </p:nvSpPr>
        <p:spPr>
          <a:xfrm>
            <a:off x="10853420" y="2721610"/>
            <a:ext cx="877570" cy="337185"/>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代码区</a:t>
            </a:r>
            <a:endParaRPr lang="zh-CN" altLang="en-US" sz="1600" b="1">
              <a:latin typeface="微软雅黑" panose="020B0503020204020204" pitchFamily="34" charset="-122"/>
              <a:ea typeface="微软雅黑" panose="020B0503020204020204" pitchFamily="34" charset="-122"/>
            </a:endParaRPr>
          </a:p>
        </p:txBody>
      </p:sp>
      <p:sp>
        <p:nvSpPr>
          <p:cNvPr id="21" name="文本框 20"/>
          <p:cNvSpPr txBox="1"/>
          <p:nvPr/>
        </p:nvSpPr>
        <p:spPr>
          <a:xfrm>
            <a:off x="6131560" y="5953125"/>
            <a:ext cx="1586865" cy="337185"/>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输出窗口</a:t>
            </a:r>
            <a:endParaRPr lang="zh-CN" altLang="en-US" sz="1600" b="1">
              <a:latin typeface="微软雅黑" panose="020B0503020204020204" pitchFamily="34" charset="-122"/>
              <a:ea typeface="微软雅黑" panose="020B0503020204020204" pitchFamily="34" charset="-122"/>
            </a:endParaRPr>
          </a:p>
        </p:txBody>
      </p:sp>
      <p:sp>
        <p:nvSpPr>
          <p:cNvPr id="22" name="矩形 7"/>
          <p:cNvSpPr/>
          <p:nvPr/>
        </p:nvSpPr>
        <p:spPr>
          <a:xfrm>
            <a:off x="178684" y="850097"/>
            <a:ext cx="4342765" cy="829945"/>
          </a:xfrm>
          <a:prstGeom prst="rect">
            <a:avLst/>
          </a:prstGeom>
        </p:spPr>
        <p:txBody>
          <a:bodyPr wrap="none">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charset="0"/>
              <a:buChar char="l"/>
              <a:defRPr/>
            </a:pPr>
            <a:r>
              <a:rPr lang="en-US" sz="2400" b="1" dirty="0" err="1">
                <a:solidFill>
                  <a:srgbClr val="2567B0"/>
                </a:solidFill>
                <a:latin typeface="微软雅黑" panose="020B0503020204020204" pitchFamily="34" charset="-122"/>
                <a:ea typeface="微软雅黑" panose="020B0503020204020204" pitchFamily="34" charset="-122"/>
                <a:cs typeface="微软雅黑" panose="020B0503020204020204" pitchFamily="34" charset="-122"/>
                <a:sym typeface="+mn-ea"/>
              </a:rPr>
              <a:t>LubyCrater</a:t>
            </a:r>
            <a:r>
              <a:rPr lang="zh-CN" altLang="en-US" sz="2400" b="1" dirty="0">
                <a:solidFill>
                  <a:srgbClr val="2567B0"/>
                </a:solidFill>
                <a:latin typeface="微软雅黑" panose="020B0503020204020204" pitchFamily="34" charset="-122"/>
                <a:ea typeface="微软雅黑" panose="020B0503020204020204" pitchFamily="34" charset="-122"/>
                <a:cs typeface="微软雅黑" panose="020B0503020204020204" pitchFamily="34" charset="-122"/>
                <a:sym typeface="+mn-ea"/>
              </a:rPr>
              <a:t>图形化编程软件</a:t>
            </a:r>
            <a:endParaRPr lang="zh-CN" altLang="en-US" sz="2400" dirty="0"/>
          </a:p>
          <a:p>
            <a:pPr marR="0" lvl="0" indent="0" algn="just" defTabSz="914400" rtl="0" eaLnBrk="1" fontAlgn="auto" latinLnBrk="0" hangingPunct="1">
              <a:lnSpc>
                <a:spcPct val="100000"/>
              </a:lnSpc>
              <a:spcBef>
                <a:spcPts val="0"/>
              </a:spcBef>
              <a:spcAft>
                <a:spcPts val="0"/>
              </a:spcAft>
              <a:buClrTx/>
              <a:buSzTx/>
              <a:buFont typeface="Wingdings" panose="05000000000000000000" charset="0"/>
              <a:buNone/>
              <a:defRPr/>
            </a:pPr>
            <a:endParaRPr lang="zh-CN" altLang="en-US" sz="2400" b="1" dirty="0">
              <a:solidFill>
                <a:srgbClr val="0070C0"/>
              </a:solidFill>
              <a:latin typeface="微软雅黑" panose="020B0503020204020204" pitchFamily="34" charset="-122"/>
              <a:ea typeface="微软雅黑" panose="020B0503020204020204" pitchFamily="34" charset="-122"/>
              <a:cs typeface="+mj-cs"/>
            </a:endParaRPr>
          </a:p>
        </p:txBody>
      </p:sp>
      <p:pic>
        <p:nvPicPr>
          <p:cNvPr id="23" name="图片 22"/>
          <p:cNvPicPr>
            <a:picLocks noChangeAspect="1"/>
          </p:cNvPicPr>
          <p:nvPr/>
        </p:nvPicPr>
        <p:blipFill>
          <a:blip r:embed="rId2"/>
          <a:stretch>
            <a:fillRect/>
          </a:stretch>
        </p:blipFill>
        <p:spPr>
          <a:xfrm>
            <a:off x="540385" y="1680210"/>
            <a:ext cx="705600" cy="676603"/>
          </a:xfrm>
          <a:prstGeom prst="rect">
            <a:avLst/>
          </a:prstGeom>
        </p:spPr>
      </p:pic>
      <p:sp>
        <p:nvSpPr>
          <p:cNvPr id="24" name="文本框 23"/>
          <p:cNvSpPr txBox="1"/>
          <p:nvPr/>
        </p:nvSpPr>
        <p:spPr>
          <a:xfrm>
            <a:off x="155892" y="3004306"/>
            <a:ext cx="3109913" cy="2676525"/>
          </a:xfrm>
          <a:prstGeom prst="rect">
            <a:avLst/>
          </a:prstGeom>
          <a:noFill/>
        </p:spPr>
        <p:txBody>
          <a:bodyPr vert="horz" wrap="square" lIns="91440" tIns="45720" rIns="91440" bIns="45720" rtlCol="0" anchor="t">
            <a:spAutoFit/>
          </a:bodyPr>
          <a:lstStyle/>
          <a:p>
            <a:pPr algn="l">
              <a:lnSpc>
                <a:spcPct val="15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   对于高级版控制器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-luby</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控制器相应的图形化编程软件，软件也大致分为了菜单栏，工具栏，工具箱，绘图区，代码区，输出窗口等主要几个部分。使用方法也是通过拖动连接相应模块来实现程序的编写。</a:t>
            </a:r>
            <a:endParaRPr lang="zh-CN" altLang="en-US" sz="1600" dirty="0">
              <a:gradFill flip="none" rotWithShape="1">
                <a:gsLst>
                  <a:gs pos="32000">
                    <a:srgbClr val="4687C7"/>
                  </a:gs>
                  <a:gs pos="0">
                    <a:srgbClr val="69A5E1"/>
                  </a:gs>
                  <a:gs pos="100000">
                    <a:srgbClr val="2368AD"/>
                  </a:gs>
                </a:gsLst>
                <a:lin ang="2700000" scaled="1"/>
                <a:tileRect/>
              </a:gra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Title 1"/>
          <p:cNvSpPr txBox="1"/>
          <p:nvPr/>
        </p:nvSpPr>
        <p:spPr>
          <a:xfrm>
            <a:off x="538583" y="-82117"/>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软件介绍</a:t>
            </a:r>
            <a:endPar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26" name="图片 25"/>
          <p:cNvPicPr>
            <a:picLocks noChangeAspect="1"/>
          </p:cNvPicPr>
          <p:nvPr/>
        </p:nvPicPr>
        <p:blipFill>
          <a:blip r:embed="rId3" cstate="print"/>
          <a:stretch>
            <a:fillRect/>
          </a:stretch>
        </p:blipFill>
        <p:spPr>
          <a:xfrm>
            <a:off x="195883" y="247281"/>
            <a:ext cx="408433" cy="420625"/>
          </a:xfrm>
          <a:prstGeom prst="rect">
            <a:avLst/>
          </a:prstGeom>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6" name="页脚占位符 2"/>
          <p:cNvSpPr txBox="1"/>
          <p:nvPr/>
        </p:nvSpPr>
        <p:spPr>
          <a:xfrm>
            <a:off x="4038600" y="6467563"/>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Uptech Harmony Sharing</a:t>
            </a:r>
            <a:endParaRPr lang="zh-CN" altLang="en-US"/>
          </a:p>
        </p:txBody>
      </p:sp>
      <p:sp>
        <p:nvSpPr>
          <p:cNvPr id="7" name="灯片编号占位符 3"/>
          <p:cNvSpPr txBox="1"/>
          <p:nvPr/>
        </p:nvSpPr>
        <p:spPr>
          <a:xfrm>
            <a:off x="9253154" y="646756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033DB1-F1ED-4168-9E81-75135C47516B}" type="slidenum">
              <a:rPr lang="zh-CN" altLang="en-US" smtClean="0"/>
            </a:fld>
            <a:endParaRPr lang="zh-CN" altLang="en-US"/>
          </a:p>
        </p:txBody>
      </p:sp>
      <p:sp>
        <p:nvSpPr>
          <p:cNvPr id="8" name="云形标注 18"/>
          <p:cNvSpPr/>
          <p:nvPr/>
        </p:nvSpPr>
        <p:spPr>
          <a:xfrm>
            <a:off x="3790978" y="3120528"/>
            <a:ext cx="1251057" cy="826494"/>
          </a:xfrm>
          <a:prstGeom prst="cloudCallou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itle 1"/>
          <p:cNvSpPr txBox="1"/>
          <p:nvPr/>
        </p:nvSpPr>
        <p:spPr>
          <a:xfrm>
            <a:off x="1235710" y="906145"/>
            <a:ext cx="3576320" cy="46609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CN" altLang="en-US" sz="22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2" name="矩形 7"/>
          <p:cNvSpPr/>
          <p:nvPr/>
        </p:nvSpPr>
        <p:spPr>
          <a:xfrm>
            <a:off x="736849" y="905977"/>
            <a:ext cx="2279015" cy="829945"/>
          </a:xfrm>
          <a:prstGeom prst="rect">
            <a:avLst/>
          </a:prstGeom>
        </p:spPr>
        <p:txBody>
          <a:bodyPr wrap="none">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charset="0"/>
              <a:buChar char="l"/>
              <a:defRPr/>
            </a:pPr>
            <a:r>
              <a:rPr lang="en-US" sz="2400" b="1" dirty="0" err="1">
                <a:solidFill>
                  <a:srgbClr val="2567B0"/>
                </a:solidFill>
                <a:latin typeface="微软雅黑" panose="020B0503020204020204" pitchFamily="34" charset="-122"/>
                <a:ea typeface="微软雅黑" panose="020B0503020204020204" pitchFamily="34" charset="-122"/>
                <a:cs typeface="微软雅黑" panose="020B0503020204020204" pitchFamily="34" charset="-122"/>
                <a:sym typeface="+mn-ea"/>
              </a:rPr>
              <a:t>keil</a:t>
            </a:r>
            <a:r>
              <a:rPr lang="zh-CN" altLang="en-US" sz="2400" b="1" dirty="0">
                <a:solidFill>
                  <a:srgbClr val="2567B0"/>
                </a:solidFill>
                <a:latin typeface="微软雅黑" panose="020B0503020204020204" pitchFamily="34" charset="-122"/>
                <a:ea typeface="微软雅黑" panose="020B0503020204020204" pitchFamily="34" charset="-122"/>
                <a:cs typeface="微软雅黑" panose="020B0503020204020204" pitchFamily="34" charset="-122"/>
                <a:sym typeface="+mn-ea"/>
              </a:rPr>
              <a:t>编程软件</a:t>
            </a:r>
            <a:endParaRPr lang="zh-CN" altLang="en-US" sz="2400" dirty="0"/>
          </a:p>
          <a:p>
            <a:pPr marR="0" lvl="0" indent="0" algn="just" defTabSz="914400" rtl="0" eaLnBrk="1" fontAlgn="auto" latinLnBrk="0" hangingPunct="1">
              <a:lnSpc>
                <a:spcPct val="100000"/>
              </a:lnSpc>
              <a:spcBef>
                <a:spcPts val="0"/>
              </a:spcBef>
              <a:spcAft>
                <a:spcPts val="0"/>
              </a:spcAft>
              <a:buClrTx/>
              <a:buSzTx/>
              <a:buFont typeface="Wingdings" panose="05000000000000000000" charset="0"/>
              <a:buNone/>
              <a:defRPr/>
            </a:pPr>
            <a:endParaRPr lang="zh-CN" altLang="en-US" sz="2400" b="1" dirty="0">
              <a:solidFill>
                <a:srgbClr val="0070C0"/>
              </a:solidFill>
              <a:latin typeface="微软雅黑" panose="020B0503020204020204" pitchFamily="34" charset="-122"/>
              <a:ea typeface="微软雅黑" panose="020B0503020204020204" pitchFamily="34" charset="-122"/>
              <a:cs typeface="+mj-cs"/>
            </a:endParaRPr>
          </a:p>
        </p:txBody>
      </p:sp>
      <p:pic>
        <p:nvPicPr>
          <p:cNvPr id="13" name="图片 12"/>
          <p:cNvPicPr>
            <a:picLocks noChangeAspect="1"/>
          </p:cNvPicPr>
          <p:nvPr/>
        </p:nvPicPr>
        <p:blipFill>
          <a:blip r:embed="rId1"/>
          <a:stretch>
            <a:fillRect/>
          </a:stretch>
        </p:blipFill>
        <p:spPr>
          <a:xfrm>
            <a:off x="3482340" y="1513205"/>
            <a:ext cx="8514080" cy="4565650"/>
          </a:xfrm>
          <a:prstGeom prst="rect">
            <a:avLst/>
          </a:prstGeom>
        </p:spPr>
      </p:pic>
      <p:pic>
        <p:nvPicPr>
          <p:cNvPr id="14" name="图片 13"/>
          <p:cNvPicPr>
            <a:picLocks noChangeAspect="1"/>
          </p:cNvPicPr>
          <p:nvPr/>
        </p:nvPicPr>
        <p:blipFill>
          <a:blip r:embed="rId2"/>
          <a:stretch>
            <a:fillRect/>
          </a:stretch>
        </p:blipFill>
        <p:spPr>
          <a:xfrm>
            <a:off x="338592" y="1433768"/>
            <a:ext cx="705600" cy="824727"/>
          </a:xfrm>
          <a:prstGeom prst="rect">
            <a:avLst/>
          </a:prstGeom>
        </p:spPr>
      </p:pic>
      <p:sp>
        <p:nvSpPr>
          <p:cNvPr id="15" name="文本框 14"/>
          <p:cNvSpPr txBox="1"/>
          <p:nvPr/>
        </p:nvSpPr>
        <p:spPr>
          <a:xfrm>
            <a:off x="350327" y="2327400"/>
            <a:ext cx="2898775" cy="3564201"/>
          </a:xfrm>
          <a:prstGeom prst="rect">
            <a:avLst/>
          </a:prstGeom>
          <a:noFill/>
        </p:spPr>
        <p:txBody>
          <a:bodyPr vert="horz" lIns="91440" tIns="45720" rIns="91440" bIns="45720" rtlCol="0" anchor="b">
            <a:normAutofit fontScale="92500" lnSpcReduction="20000"/>
          </a:bodyPr>
          <a:lstStyle/>
          <a:p>
            <a:pPr algn="l">
              <a:lnSpc>
                <a:spcPct val="150000"/>
              </a:lnSpc>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当我们编写复杂的程序时会发现图形化编程软件并不能满足我们的要求，此时，</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keil</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作为一款</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语言开发软件，它提供了包括C编译器、宏汇编、链接器、库管理和一个功能强大的仿真调试器等在内的完整开发方案，通过一个集成开发环境（μVision）将这些部分组合在一起。在我们编写相应程序时会让我们事半功倍。</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itle 1"/>
          <p:cNvSpPr txBox="1"/>
          <p:nvPr/>
        </p:nvSpPr>
        <p:spPr>
          <a:xfrm>
            <a:off x="538583" y="-82117"/>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软件介绍</a:t>
            </a:r>
            <a:endPar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7" name="图片 16"/>
          <p:cNvPicPr>
            <a:picLocks noChangeAspect="1"/>
          </p:cNvPicPr>
          <p:nvPr/>
        </p:nvPicPr>
        <p:blipFill>
          <a:blip r:embed="rId3" cstate="print"/>
          <a:stretch>
            <a:fillRect/>
          </a:stretch>
        </p:blipFill>
        <p:spPr>
          <a:xfrm>
            <a:off x="195883" y="247281"/>
            <a:ext cx="408433" cy="420625"/>
          </a:xfrm>
          <a:prstGeom prst="rect">
            <a:avLst/>
          </a:prstGeom>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6" name="页脚占位符 2"/>
          <p:cNvSpPr txBox="1"/>
          <p:nvPr/>
        </p:nvSpPr>
        <p:spPr>
          <a:xfrm>
            <a:off x="4038600" y="6467563"/>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Uptech Harmony Sharing</a:t>
            </a:r>
            <a:endParaRPr lang="zh-CN" altLang="en-US"/>
          </a:p>
        </p:txBody>
      </p:sp>
      <p:sp>
        <p:nvSpPr>
          <p:cNvPr id="7" name="灯片编号占位符 3"/>
          <p:cNvSpPr txBox="1"/>
          <p:nvPr/>
        </p:nvSpPr>
        <p:spPr>
          <a:xfrm>
            <a:off x="9253154" y="646756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033DB1-F1ED-4168-9E81-75135C47516B}" type="slidenum">
              <a:rPr lang="zh-CN" altLang="en-US" smtClean="0"/>
            </a:fld>
            <a:endParaRPr lang="zh-CN" altLang="en-US"/>
          </a:p>
        </p:txBody>
      </p:sp>
      <p:sp>
        <p:nvSpPr>
          <p:cNvPr id="8" name="云形标注 18"/>
          <p:cNvSpPr/>
          <p:nvPr/>
        </p:nvSpPr>
        <p:spPr>
          <a:xfrm>
            <a:off x="3790978" y="3120528"/>
            <a:ext cx="1251057" cy="826494"/>
          </a:xfrm>
          <a:prstGeom prst="cloudCallout">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itle 1"/>
          <p:cNvSpPr txBox="1"/>
          <p:nvPr/>
        </p:nvSpPr>
        <p:spPr>
          <a:xfrm>
            <a:off x="1235710" y="906145"/>
            <a:ext cx="3576320" cy="46609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CN" altLang="en-US" sz="2200" dirty="0">
              <a:solidFill>
                <a:schemeClr val="bg1">
                  <a:lumMod val="50000"/>
                </a:schemeClr>
              </a:solidFill>
              <a:latin typeface="华文细黑" panose="02010600040101010101" pitchFamily="2" charset="-122"/>
              <a:ea typeface="华文细黑" panose="02010600040101010101" pitchFamily="2" charset="-122"/>
            </a:endParaRPr>
          </a:p>
        </p:txBody>
      </p:sp>
      <p:sp>
        <p:nvSpPr>
          <p:cNvPr id="12" name="矩形 7"/>
          <p:cNvSpPr/>
          <p:nvPr/>
        </p:nvSpPr>
        <p:spPr>
          <a:xfrm>
            <a:off x="538729" y="905977"/>
            <a:ext cx="3486785" cy="829945"/>
          </a:xfrm>
          <a:prstGeom prst="rect">
            <a:avLst/>
          </a:prstGeom>
        </p:spPr>
        <p:txBody>
          <a:bodyPr wrap="none">
            <a:spAutoFit/>
          </a:bodyPr>
          <a:lstStyle/>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charset="0"/>
              <a:buChar char="l"/>
              <a:defRPr/>
            </a:pPr>
            <a:r>
              <a:rPr lang="en-US" altLang="zh-CN" sz="2400" b="1">
                <a:solidFill>
                  <a:srgbClr val="2567B0"/>
                </a:solidFill>
                <a:latin typeface="微软雅黑" panose="020B0503020204020204" pitchFamily="34" charset="-122"/>
                <a:ea typeface="微软雅黑" panose="020B0503020204020204" pitchFamily="34" charset="-122"/>
                <a:cs typeface="微软雅黑" panose="020B0503020204020204" pitchFamily="34" charset="-122"/>
              </a:rPr>
              <a:t>WoodySettings</a:t>
            </a:r>
            <a:r>
              <a:rPr lang="zh-CN" altLang="en-US" sz="2400" b="1">
                <a:solidFill>
                  <a:srgbClr val="2567B0"/>
                </a:solidFill>
                <a:latin typeface="微软雅黑" panose="020B0503020204020204" pitchFamily="34" charset="-122"/>
                <a:ea typeface="微软雅黑" panose="020B0503020204020204" pitchFamily="34" charset="-122"/>
                <a:cs typeface="微软雅黑" panose="020B0503020204020204" pitchFamily="34" charset="-122"/>
              </a:rPr>
              <a:t>软件</a:t>
            </a:r>
            <a:endParaRPr lang="zh-CN" altLang="en-US" sz="2400"/>
          </a:p>
          <a:p>
            <a:pPr marR="0" lvl="0" indent="0" algn="just" defTabSz="914400" rtl="0" eaLnBrk="1" fontAlgn="auto" latinLnBrk="0" hangingPunct="1">
              <a:lnSpc>
                <a:spcPct val="100000"/>
              </a:lnSpc>
              <a:spcBef>
                <a:spcPts val="0"/>
              </a:spcBef>
              <a:spcAft>
                <a:spcPts val="0"/>
              </a:spcAft>
              <a:buClrTx/>
              <a:buSzTx/>
              <a:buFont typeface="Wingdings" panose="05000000000000000000" charset="0"/>
              <a:buNone/>
              <a:defRPr/>
            </a:pPr>
            <a:endParaRPr lang="zh-CN" altLang="en-US" sz="2400" b="1" dirty="0">
              <a:solidFill>
                <a:srgbClr val="0070C0"/>
              </a:solidFill>
              <a:latin typeface="微软雅黑" panose="020B0503020204020204" pitchFamily="34" charset="-122"/>
              <a:ea typeface="微软雅黑" panose="020B0503020204020204" pitchFamily="34" charset="-122"/>
              <a:cs typeface="+mj-cs"/>
            </a:endParaRPr>
          </a:p>
        </p:txBody>
      </p:sp>
      <p:pic>
        <p:nvPicPr>
          <p:cNvPr id="13" name="图片 12"/>
          <p:cNvPicPr>
            <a:picLocks noChangeAspect="1"/>
          </p:cNvPicPr>
          <p:nvPr/>
        </p:nvPicPr>
        <p:blipFill>
          <a:blip r:embed="rId1"/>
          <a:stretch>
            <a:fillRect/>
          </a:stretch>
        </p:blipFill>
        <p:spPr>
          <a:xfrm>
            <a:off x="396240" y="1554480"/>
            <a:ext cx="695325" cy="695325"/>
          </a:xfrm>
          <a:prstGeom prst="rect">
            <a:avLst/>
          </a:prstGeom>
        </p:spPr>
      </p:pic>
      <p:pic>
        <p:nvPicPr>
          <p:cNvPr id="14" name="图片 13"/>
          <p:cNvPicPr>
            <a:picLocks noChangeAspect="1"/>
          </p:cNvPicPr>
          <p:nvPr/>
        </p:nvPicPr>
        <p:blipFill>
          <a:blip r:embed="rId2"/>
          <a:stretch>
            <a:fillRect/>
          </a:stretch>
        </p:blipFill>
        <p:spPr>
          <a:xfrm>
            <a:off x="5102860" y="1457960"/>
            <a:ext cx="6722745" cy="4761865"/>
          </a:xfrm>
          <a:prstGeom prst="rect">
            <a:avLst/>
          </a:prstGeom>
        </p:spPr>
      </p:pic>
      <p:sp>
        <p:nvSpPr>
          <p:cNvPr id="15" name="文本框 14"/>
          <p:cNvSpPr txBox="1"/>
          <p:nvPr/>
        </p:nvSpPr>
        <p:spPr>
          <a:xfrm>
            <a:off x="1345060" y="2368159"/>
            <a:ext cx="2523490" cy="3423453"/>
          </a:xfrm>
          <a:prstGeom prst="rect">
            <a:avLst/>
          </a:prstGeom>
          <a:noFill/>
        </p:spPr>
        <p:txBody>
          <a:bodyPr vert="horz" lIns="91440" tIns="45720" rIns="91440" bIns="45720" rtlCol="0" anchor="b">
            <a:normAutofit fontScale="92500"/>
          </a:bodyPr>
          <a:lstStyle/>
          <a:p>
            <a:pPr algn="l">
              <a:lnSpc>
                <a:spcPct val="150000"/>
              </a:lnSpc>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WoodySetings</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软件主要用来配合</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Woody</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控制器来使用，从软件界面中我们可以看出他的主要功能包含了</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Wingdings" panose="05000000000000000000" charset="0"/>
              <a:buChar char="l"/>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语音识别</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Wingdings" panose="05000000000000000000" charset="0"/>
              <a:buChar char="l"/>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语音播放</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Wingdings" panose="05000000000000000000" charset="0"/>
              <a:buChar char="l"/>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图像捕捉</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Wingdings" panose="05000000000000000000" charset="0"/>
              <a:buChar char="l"/>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颜色识别</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150000"/>
              </a:lnSpc>
              <a:buFont typeface="Wingdings" panose="05000000000000000000" charset="0"/>
              <a:buChar char="l"/>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条码识别</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buFont typeface="Wingdings" panose="05000000000000000000" charset="0"/>
              <a:buNone/>
            </a:pP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itle 1"/>
          <p:cNvSpPr txBox="1"/>
          <p:nvPr/>
        </p:nvSpPr>
        <p:spPr>
          <a:xfrm>
            <a:off x="538583" y="-82117"/>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教学平台软硬件架构</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软件介绍</a:t>
            </a:r>
            <a:endPar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7" name="图片 16"/>
          <p:cNvPicPr>
            <a:picLocks noChangeAspect="1"/>
          </p:cNvPicPr>
          <p:nvPr/>
        </p:nvPicPr>
        <p:blipFill>
          <a:blip r:embed="rId3" cstate="print"/>
          <a:stretch>
            <a:fillRect/>
          </a:stretch>
        </p:blipFill>
        <p:spPr>
          <a:xfrm>
            <a:off x="195883" y="247281"/>
            <a:ext cx="408433" cy="420625"/>
          </a:xfrm>
          <a:prstGeom prst="rect">
            <a:avLst/>
          </a:prstGeom>
        </p:spPr>
      </p:pic>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6" name="页脚占位符 2"/>
          <p:cNvSpPr txBox="1"/>
          <p:nvPr/>
        </p:nvSpPr>
        <p:spPr>
          <a:xfrm>
            <a:off x="4038600" y="6467563"/>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rgbClr val="2368AD"/>
                </a:solidFill>
              </a:rPr>
              <a:t>Uptech Harmony Sharing</a:t>
            </a:r>
            <a:endParaRPr lang="zh-CN" altLang="en-US">
              <a:solidFill>
                <a:srgbClr val="2368AD"/>
              </a:solidFill>
            </a:endParaRPr>
          </a:p>
        </p:txBody>
      </p:sp>
      <p:sp>
        <p:nvSpPr>
          <p:cNvPr id="7" name="灯片编号占位符 3"/>
          <p:cNvSpPr txBox="1"/>
          <p:nvPr/>
        </p:nvSpPr>
        <p:spPr>
          <a:xfrm>
            <a:off x="9253154" y="646756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033DB1-F1ED-4168-9E81-75135C47516B}" type="slidenum">
              <a:rPr lang="zh-CN" altLang="en-US" smtClean="0">
                <a:solidFill>
                  <a:srgbClr val="2368AD"/>
                </a:solidFill>
              </a:rPr>
            </a:fld>
            <a:endParaRPr lang="zh-CN" altLang="en-US">
              <a:solidFill>
                <a:srgbClr val="2368AD"/>
              </a:solidFill>
            </a:endParaRPr>
          </a:p>
        </p:txBody>
      </p:sp>
      <p:sp>
        <p:nvSpPr>
          <p:cNvPr id="8" name="矩形 7"/>
          <p:cNvSpPr/>
          <p:nvPr/>
        </p:nvSpPr>
        <p:spPr>
          <a:xfrm>
            <a:off x="5133033" y="2181479"/>
            <a:ext cx="4644570" cy="769441"/>
          </a:xfrm>
          <a:prstGeom prst="rect">
            <a:avLst/>
          </a:prstGeom>
        </p:spPr>
        <p:txBody>
          <a:bodyPr wrap="square">
            <a:spAutoFit/>
          </a:bodyPr>
          <a:lstStyle/>
          <a:p>
            <a:pPr>
              <a:defRPr/>
            </a:pPr>
            <a:r>
              <a:rPr lang="zh-CN" altLang="en-US" sz="4400" b="1" spc="300" dirty="0">
                <a:solidFill>
                  <a:srgbClr val="2368AD"/>
                </a:solidFill>
                <a:latin typeface="+mn-ea"/>
                <a:cs typeface="+mn-ea"/>
              </a:rPr>
              <a:t>典型作品示范</a:t>
            </a:r>
            <a:endParaRPr lang="zh-CN" altLang="en-US" sz="3200" b="1" spc="300" dirty="0">
              <a:solidFill>
                <a:srgbClr val="2368AD"/>
              </a:solidFill>
              <a:latin typeface="微软雅黑" panose="020B0503020204020204" pitchFamily="34" charset="-122"/>
              <a:ea typeface="微软雅黑" panose="020B0503020204020204" pitchFamily="34" charset="-122"/>
              <a:cs typeface="+mn-ea"/>
              <a:sym typeface="+mn-lt"/>
            </a:endParaRPr>
          </a:p>
        </p:txBody>
      </p:sp>
      <p:grpSp>
        <p:nvGrpSpPr>
          <p:cNvPr id="9" name="组合 8"/>
          <p:cNvGrpSpPr/>
          <p:nvPr/>
        </p:nvGrpSpPr>
        <p:grpSpPr>
          <a:xfrm>
            <a:off x="1025051" y="520160"/>
            <a:ext cx="3898900" cy="5143501"/>
            <a:chOff x="827088" y="11113"/>
            <a:chExt cx="3898900" cy="5143501"/>
          </a:xfrm>
        </p:grpSpPr>
        <p:sp>
          <p:nvSpPr>
            <p:cNvPr id="10" name="AutoShape 50"/>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1" name="Freeform 52"/>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2" name="Freeform 53"/>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3" name="Freeform 54"/>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4" name="Freeform 55"/>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5" name="Freeform 56"/>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6" name="Freeform 57"/>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7" name="Freeform 58"/>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8" name="Freeform 59"/>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9" name="Freeform 60"/>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0" name="Freeform 61"/>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1" name="Freeform 62"/>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2" name="Freeform 63"/>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3" name="Freeform 64"/>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4" name="Freeform 65"/>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5" name="Freeform 66"/>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6" name="Freeform 67"/>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7" name="Freeform 68"/>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8" name="Freeform 69"/>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9" name="Freeform 70"/>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0" name="Freeform 71"/>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1" name="Freeform 72"/>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2" name="Freeform 73"/>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3" name="Freeform 74"/>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4" name="Freeform 74"/>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5" name="Freeform 74"/>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lstStyle/>
            <a:p>
              <a:endParaRPr lang="zh-CN" altLang="en-US">
                <a:solidFill>
                  <a:srgbClr val="2368AD"/>
                </a:solidFill>
              </a:endParaRPr>
            </a:p>
          </p:txBody>
        </p:sp>
        <p:sp>
          <p:nvSpPr>
            <p:cNvPr id="36" name="矩形 35"/>
            <p:cNvSpPr/>
            <p:nvPr/>
          </p:nvSpPr>
          <p:spPr>
            <a:xfrm>
              <a:off x="2318871" y="1500308"/>
              <a:ext cx="1030288" cy="1107996"/>
            </a:xfrm>
            <a:prstGeom prst="rect">
              <a:avLst/>
            </a:prstGeom>
          </p:spPr>
          <p:txBody>
            <a:bodyPr wrap="square">
              <a:spAutoFit/>
            </a:bodyPr>
            <a:lstStyle/>
            <a:p>
              <a:pPr fontAlgn="auto">
                <a:spcBef>
                  <a:spcPts val="0"/>
                </a:spcBef>
                <a:spcAft>
                  <a:spcPts val="0"/>
                </a:spcAft>
                <a:defRPr/>
              </a:pPr>
              <a:r>
                <a:rPr lang="en-US" altLang="zh-CN" sz="6600" spc="300" dirty="0">
                  <a:solidFill>
                    <a:srgbClr val="2368AD"/>
                  </a:solidFill>
                  <a:latin typeface="Agency FB" panose="020B0503020202020204" pitchFamily="34" charset="0"/>
                  <a:ea typeface="+mn-ea"/>
                  <a:cs typeface="+mn-ea"/>
                  <a:sym typeface="+mn-lt"/>
                </a:rPr>
                <a:t>03</a:t>
              </a:r>
              <a:endParaRPr lang="zh-CN" altLang="en-US" sz="6600" spc="300" dirty="0">
                <a:solidFill>
                  <a:srgbClr val="2368AD"/>
                </a:solidFill>
                <a:latin typeface="Agency FB" panose="020B0503020202020204" pitchFamily="34" charset="0"/>
                <a:ea typeface="+mn-ea"/>
                <a:cs typeface="+mn-ea"/>
                <a:sym typeface="+mn-lt"/>
              </a:endParaRPr>
            </a:p>
          </p:txBody>
        </p:sp>
      </p:gr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7"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典型作品示范</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9" name="图片 8"/>
          <p:cNvPicPr>
            <a:picLocks noChangeAspect="1"/>
          </p:cNvPicPr>
          <p:nvPr/>
        </p:nvPicPr>
        <p:blipFill>
          <a:blip r:embed="rId1" cstate="print"/>
          <a:stretch>
            <a:fillRect/>
          </a:stretch>
        </p:blipFill>
        <p:spPr>
          <a:xfrm>
            <a:off x="220030" y="448720"/>
            <a:ext cx="408433" cy="420625"/>
          </a:xfrm>
          <a:prstGeom prst="rect">
            <a:avLst/>
          </a:prstGeom>
        </p:spPr>
      </p:pic>
      <p:pic>
        <p:nvPicPr>
          <p:cNvPr id="2" name="图片 1" descr="老师工资-01"/>
          <p:cNvPicPr>
            <a:picLocks noChangeAspect="1"/>
          </p:cNvPicPr>
          <p:nvPr/>
        </p:nvPicPr>
        <p:blipFill>
          <a:blip r:embed="rId2"/>
          <a:stretch>
            <a:fillRect/>
          </a:stretch>
        </p:blipFill>
        <p:spPr>
          <a:xfrm>
            <a:off x="9761220" y="5628640"/>
            <a:ext cx="590550" cy="590550"/>
          </a:xfrm>
          <a:prstGeom prst="rect">
            <a:avLst/>
          </a:prstGeom>
        </p:spPr>
      </p:pic>
      <p:sp>
        <p:nvSpPr>
          <p:cNvPr id="5" name="文本框 4">
            <a:hlinkClick r:id="rId3" action="ppaction://hlinkfile"/>
          </p:cNvPr>
          <p:cNvSpPr txBox="1"/>
          <p:nvPr/>
        </p:nvSpPr>
        <p:spPr>
          <a:xfrm>
            <a:off x="10351770" y="5755640"/>
            <a:ext cx="1384300" cy="368300"/>
          </a:xfrm>
          <a:prstGeom prst="rect">
            <a:avLst/>
          </a:prstGeom>
          <a:noFill/>
        </p:spPr>
        <p:txBody>
          <a:bodyPr wrap="square" rtlCol="0">
            <a:spAutoFit/>
          </a:bodyPr>
          <a:p>
            <a:r>
              <a:rPr lang="zh-CN" altLang="en-US">
                <a:solidFill>
                  <a:srgbClr val="52C2DC"/>
                </a:solidFill>
                <a:latin typeface="微软雅黑" panose="020B0503020204020204" pitchFamily="34" charset="-122"/>
                <a:ea typeface="微软雅黑" panose="020B0503020204020204" pitchFamily="34" charset="-122"/>
              </a:rPr>
              <a:t>视频演示</a:t>
            </a:r>
            <a:endParaRPr lang="zh-CN" altLang="en-US">
              <a:solidFill>
                <a:srgbClr val="52C2DC"/>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7"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典型作品示范</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仿人散打</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9" name="图片 8"/>
          <p:cNvPicPr>
            <a:picLocks noChangeAspect="1"/>
          </p:cNvPicPr>
          <p:nvPr/>
        </p:nvPicPr>
        <p:blipFill>
          <a:blip r:embed="rId1" cstate="print"/>
          <a:stretch>
            <a:fillRect/>
          </a:stretch>
        </p:blipFill>
        <p:spPr>
          <a:xfrm>
            <a:off x="220030" y="448720"/>
            <a:ext cx="408433" cy="420625"/>
          </a:xfrm>
          <a:prstGeom prst="rect">
            <a:avLst/>
          </a:prstGeom>
        </p:spPr>
      </p:pic>
      <p:pic>
        <p:nvPicPr>
          <p:cNvPr id="2" name="图片 1" descr="老师工资-01"/>
          <p:cNvPicPr>
            <a:picLocks noChangeAspect="1"/>
          </p:cNvPicPr>
          <p:nvPr/>
        </p:nvPicPr>
        <p:blipFill>
          <a:blip r:embed="rId2"/>
          <a:stretch>
            <a:fillRect/>
          </a:stretch>
        </p:blipFill>
        <p:spPr>
          <a:xfrm>
            <a:off x="9761220" y="5628640"/>
            <a:ext cx="590550" cy="590550"/>
          </a:xfrm>
          <a:prstGeom prst="rect">
            <a:avLst/>
          </a:prstGeom>
        </p:spPr>
      </p:pic>
      <p:sp>
        <p:nvSpPr>
          <p:cNvPr id="5" name="文本框 4">
            <a:hlinkClick r:id="rId3" action="ppaction://hlinkfile"/>
          </p:cNvPr>
          <p:cNvSpPr txBox="1"/>
          <p:nvPr/>
        </p:nvSpPr>
        <p:spPr>
          <a:xfrm>
            <a:off x="10351770" y="5739765"/>
            <a:ext cx="1384300" cy="368300"/>
          </a:xfrm>
          <a:prstGeom prst="rect">
            <a:avLst/>
          </a:prstGeom>
          <a:noFill/>
        </p:spPr>
        <p:txBody>
          <a:bodyPr wrap="square" rtlCol="0">
            <a:spAutoFit/>
          </a:bodyPr>
          <a:p>
            <a:r>
              <a:rPr lang="zh-CN" altLang="en-US">
                <a:solidFill>
                  <a:srgbClr val="52C2DC"/>
                </a:solidFill>
                <a:latin typeface="微软雅黑" panose="020B0503020204020204" pitchFamily="34" charset="-122"/>
                <a:ea typeface="微软雅黑" panose="020B0503020204020204" pitchFamily="34" charset="-122"/>
              </a:rPr>
              <a:t>视频演示</a:t>
            </a:r>
            <a:endParaRPr lang="zh-CN" altLang="en-US">
              <a:solidFill>
                <a:srgbClr val="52C2DC"/>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教学平台概述</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创意之星简介</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sp>
        <p:nvSpPr>
          <p:cNvPr id="6" name="Title 1"/>
          <p:cNvSpPr txBox="1"/>
          <p:nvPr/>
        </p:nvSpPr>
        <p:spPr>
          <a:xfrm>
            <a:off x="582414" y="1544321"/>
            <a:ext cx="11153865" cy="1582463"/>
          </a:xfrm>
          <a:prstGeom prst="rect">
            <a:avLst/>
          </a:prstGeom>
          <a:noFill/>
        </p:spPr>
        <p:txBody>
          <a:bodyPr vert="horz" lIns="91440" tIns="45720" rIns="91440" bIns="45720" rtlCol="0" anchor="t" anchorCtr="0">
            <a:normAutofit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      创意之星是面向大学生，适合高等工程创新实践教育高级模块化机器人套件。也俗称</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机器人的万能魔方</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学生通过简单的花键连接可以快速的搭建出坚固且灵活多变的机器人结构。然后用数字舵机给来给机器人提供动力，实现闭环控制，走线简洁。可实现综合性、技术要求高的机器人功能，如多关节机器人、倒立摆、语音识别、颜色追踪等功能。</a:t>
            </a:r>
            <a:endParaRPr lang="en-US" sz="15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Title 1"/>
          <p:cNvSpPr txBox="1"/>
          <p:nvPr/>
        </p:nvSpPr>
        <p:spPr>
          <a:xfrm>
            <a:off x="943223" y="795495"/>
            <a:ext cx="11448832"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创意之星简介</a:t>
            </a:r>
            <a:endParaRPr lang="en-US" sz="2200" b="1" dirty="0">
              <a:solidFill>
                <a:srgbClr val="0070C0"/>
              </a:solidFill>
              <a:latin typeface="华文细黑" panose="02010600040101010101" pitchFamily="2" charset="-122"/>
              <a:ea typeface="华文细黑" panose="02010600040101010101" pitchFamily="2" charset="-122"/>
            </a:endParaRPr>
          </a:p>
        </p:txBody>
      </p:sp>
      <p:pic>
        <p:nvPicPr>
          <p:cNvPr id="8" name="图片 7"/>
          <p:cNvPicPr>
            <a:picLocks noChangeAspect="1"/>
          </p:cNvPicPr>
          <p:nvPr/>
        </p:nvPicPr>
        <p:blipFill>
          <a:blip r:embed="rId1" cstate="print"/>
          <a:stretch>
            <a:fillRect/>
          </a:stretch>
        </p:blipFill>
        <p:spPr>
          <a:xfrm>
            <a:off x="220030" y="448720"/>
            <a:ext cx="408433" cy="420625"/>
          </a:xfrm>
          <a:prstGeom prst="rect">
            <a:avLst/>
          </a:prstGeom>
        </p:spPr>
      </p:pic>
      <p:sp>
        <p:nvSpPr>
          <p:cNvPr id="22" name="文本框 21"/>
          <p:cNvSpPr txBox="1"/>
          <p:nvPr/>
        </p:nvSpPr>
        <p:spPr>
          <a:xfrm>
            <a:off x="1465005" y="5876754"/>
            <a:ext cx="2573595" cy="369332"/>
          </a:xfrm>
          <a:prstGeom prst="rect">
            <a:avLst/>
          </a:prstGeom>
          <a:noFill/>
        </p:spPr>
        <p:txBody>
          <a:bodyPr wrap="square" rtlCol="0">
            <a:spAutoFit/>
          </a:bodyPr>
          <a:lstStyle/>
          <a:p>
            <a:pPr algn="ctr"/>
            <a:r>
              <a:rPr lang="zh-CN" altLang="en-US" dirty="0"/>
              <a:t>开箱图</a:t>
            </a:r>
            <a:endParaRPr lang="zh-CN" altLang="en-US" dirty="0"/>
          </a:p>
        </p:txBody>
      </p:sp>
      <p:pic>
        <p:nvPicPr>
          <p:cNvPr id="1026" name="图片 2" descr="99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8613" y="3273249"/>
            <a:ext cx="2846378" cy="248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未命名111">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180" y="3324187"/>
            <a:ext cx="5032100" cy="242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11"/>
          <p:cNvGrpSpPr/>
          <p:nvPr/>
        </p:nvGrpSpPr>
        <p:grpSpPr>
          <a:xfrm>
            <a:off x="659843" y="1095076"/>
            <a:ext cx="252000" cy="252000"/>
            <a:chOff x="282790" y="1400877"/>
            <a:chExt cx="252000" cy="252000"/>
          </a:xfrm>
        </p:grpSpPr>
        <p:sp>
          <p:nvSpPr>
            <p:cNvPr id="13" name="椭圆 12"/>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加号 13"/>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老师工资-01"/>
          <p:cNvPicPr>
            <a:picLocks noChangeAspect="1"/>
          </p:cNvPicPr>
          <p:nvPr/>
        </p:nvPicPr>
        <p:blipFill>
          <a:blip r:embed="rId5"/>
          <a:stretch>
            <a:fillRect/>
          </a:stretch>
        </p:blipFill>
        <p:spPr>
          <a:xfrm>
            <a:off x="9761220" y="5628640"/>
            <a:ext cx="590550" cy="590550"/>
          </a:xfrm>
          <a:prstGeom prst="rect">
            <a:avLst/>
          </a:prstGeom>
        </p:spPr>
      </p:pic>
      <p:sp>
        <p:nvSpPr>
          <p:cNvPr id="9" name="文本框 8">
            <a:hlinkClick r:id="rId6" action="ppaction://hlinkfile"/>
          </p:cNvPr>
          <p:cNvSpPr txBox="1"/>
          <p:nvPr/>
        </p:nvSpPr>
        <p:spPr>
          <a:xfrm>
            <a:off x="10351770" y="5755640"/>
            <a:ext cx="1384300" cy="368300"/>
          </a:xfrm>
          <a:prstGeom prst="rect">
            <a:avLst/>
          </a:prstGeom>
          <a:noFill/>
        </p:spPr>
        <p:txBody>
          <a:bodyPr wrap="square" rtlCol="0">
            <a:spAutoFit/>
          </a:bodyPr>
          <a:p>
            <a:r>
              <a:rPr lang="zh-CN" altLang="en-US">
                <a:solidFill>
                  <a:srgbClr val="52C2DC"/>
                </a:solidFill>
                <a:latin typeface="微软雅黑" panose="020B0503020204020204" pitchFamily="34" charset="-122"/>
                <a:ea typeface="微软雅黑" panose="020B0503020204020204" pitchFamily="34" charset="-122"/>
              </a:rPr>
              <a:t>视频演示</a:t>
            </a:r>
            <a:endParaRPr lang="zh-CN" altLang="en-US">
              <a:solidFill>
                <a:srgbClr val="52C2DC"/>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矩形 4"/>
          <p:cNvSpPr/>
          <p:nvPr/>
        </p:nvSpPr>
        <p:spPr>
          <a:xfrm>
            <a:off x="5133032" y="2181479"/>
            <a:ext cx="6089703" cy="768350"/>
          </a:xfrm>
          <a:prstGeom prst="rect">
            <a:avLst/>
          </a:prstGeom>
        </p:spPr>
        <p:txBody>
          <a:bodyPr wrap="square">
            <a:spAutoFit/>
          </a:bodyPr>
          <a:lstStyle/>
          <a:p>
            <a:pPr>
              <a:defRPr/>
            </a:pPr>
            <a:r>
              <a:rPr lang="zh-CN" altLang="en-US" sz="4400" b="1" spc="300" dirty="0">
                <a:solidFill>
                  <a:srgbClr val="2368AD"/>
                </a:solidFill>
                <a:latin typeface="+mn-ea"/>
                <a:cs typeface="+mn-ea"/>
              </a:rPr>
              <a:t>竞赛方案交流分享</a:t>
            </a:r>
            <a:endParaRPr lang="zh-CN" altLang="en-US" sz="3200" b="1" spc="300" dirty="0">
              <a:solidFill>
                <a:srgbClr val="2368AD"/>
              </a:solidFill>
              <a:latin typeface="微软雅黑" panose="020B0503020204020204" pitchFamily="34" charset="-122"/>
              <a:ea typeface="微软雅黑" panose="020B0503020204020204" pitchFamily="34" charset="-122"/>
              <a:cs typeface="+mn-ea"/>
              <a:sym typeface="+mn-lt"/>
            </a:endParaRPr>
          </a:p>
        </p:txBody>
      </p:sp>
      <p:grpSp>
        <p:nvGrpSpPr>
          <p:cNvPr id="6" name="组合 5"/>
          <p:cNvGrpSpPr/>
          <p:nvPr/>
        </p:nvGrpSpPr>
        <p:grpSpPr>
          <a:xfrm>
            <a:off x="1025051" y="520160"/>
            <a:ext cx="3898900" cy="5143501"/>
            <a:chOff x="827088" y="11113"/>
            <a:chExt cx="3898900" cy="5143501"/>
          </a:xfrm>
        </p:grpSpPr>
        <p:sp>
          <p:nvSpPr>
            <p:cNvPr id="7" name="AutoShape 50"/>
            <p:cNvSpPr>
              <a:spLocks noChangeAspect="1" noChangeArrowheads="1" noTextEdit="1"/>
            </p:cNvSpPr>
            <p:nvPr/>
          </p:nvSpPr>
          <p:spPr bwMode="auto">
            <a:xfrm>
              <a:off x="827088" y="11113"/>
              <a:ext cx="38989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8" name="Freeform 52"/>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solidFill>
              <a:srgbClr val="00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9" name="Freeform 53"/>
            <p:cNvSpPr/>
            <p:nvPr/>
          </p:nvSpPr>
          <p:spPr bwMode="auto">
            <a:xfrm>
              <a:off x="1055688" y="1230313"/>
              <a:ext cx="1646238" cy="1646238"/>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0" name="Freeform 54"/>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1" name="Freeform 55"/>
            <p:cNvSpPr/>
            <p:nvPr/>
          </p:nvSpPr>
          <p:spPr bwMode="auto">
            <a:xfrm>
              <a:off x="1878013" y="406401"/>
              <a:ext cx="1646238" cy="1646238"/>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2" name="Freeform 56"/>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3" name="Freeform 57"/>
            <p:cNvSpPr/>
            <p:nvPr/>
          </p:nvSpPr>
          <p:spPr bwMode="auto">
            <a:xfrm>
              <a:off x="923926" y="476251"/>
              <a:ext cx="962025" cy="962025"/>
            </a:xfrm>
            <a:custGeom>
              <a:avLst/>
              <a:gdLst>
                <a:gd name="T0" fmla="*/ 606 w 606"/>
                <a:gd name="T1" fmla="*/ 303 h 606"/>
                <a:gd name="T2" fmla="*/ 303 w 606"/>
                <a:gd name="T3" fmla="*/ 606 h 606"/>
                <a:gd name="T4" fmla="*/ 0 w 606"/>
                <a:gd name="T5" fmla="*/ 303 h 606"/>
                <a:gd name="T6" fmla="*/ 303 w 606"/>
                <a:gd name="T7" fmla="*/ 0 h 606"/>
                <a:gd name="T8" fmla="*/ 606 w 606"/>
                <a:gd name="T9" fmla="*/ 303 h 606"/>
              </a:gdLst>
              <a:ahLst/>
              <a:cxnLst>
                <a:cxn ang="0">
                  <a:pos x="T0" y="T1"/>
                </a:cxn>
                <a:cxn ang="0">
                  <a:pos x="T2" y="T3"/>
                </a:cxn>
                <a:cxn ang="0">
                  <a:pos x="T4" y="T5"/>
                </a:cxn>
                <a:cxn ang="0">
                  <a:pos x="T6" y="T7"/>
                </a:cxn>
                <a:cxn ang="0">
                  <a:pos x="T8" y="T9"/>
                </a:cxn>
              </a:cxnLst>
              <a:rect l="0" t="0" r="r" b="b"/>
              <a:pathLst>
                <a:path w="606" h="606">
                  <a:moveTo>
                    <a:pt x="606" y="303"/>
                  </a:moveTo>
                  <a:lnTo>
                    <a:pt x="303" y="606"/>
                  </a:lnTo>
                  <a:lnTo>
                    <a:pt x="0" y="303"/>
                  </a:lnTo>
                  <a:lnTo>
                    <a:pt x="303" y="0"/>
                  </a:lnTo>
                  <a:lnTo>
                    <a:pt x="606"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4" name="Freeform 58"/>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solidFill>
              <a:srgbClr val="0095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5" name="Freeform 59"/>
            <p:cNvSpPr/>
            <p:nvPr/>
          </p:nvSpPr>
          <p:spPr bwMode="auto">
            <a:xfrm>
              <a:off x="1878013" y="2054226"/>
              <a:ext cx="1646238" cy="1644650"/>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6" name="Freeform 60"/>
            <p:cNvSpPr/>
            <p:nvPr/>
          </p:nvSpPr>
          <p:spPr bwMode="auto">
            <a:xfrm>
              <a:off x="2011363" y="3421063"/>
              <a:ext cx="646113" cy="646113"/>
            </a:xfrm>
            <a:custGeom>
              <a:avLst/>
              <a:gdLst>
                <a:gd name="T0" fmla="*/ 407 w 407"/>
                <a:gd name="T1" fmla="*/ 203 h 407"/>
                <a:gd name="T2" fmla="*/ 203 w 407"/>
                <a:gd name="T3" fmla="*/ 407 h 407"/>
                <a:gd name="T4" fmla="*/ 0 w 407"/>
                <a:gd name="T5" fmla="*/ 203 h 407"/>
                <a:gd name="T6" fmla="*/ 203 w 407"/>
                <a:gd name="T7" fmla="*/ 0 h 407"/>
                <a:gd name="T8" fmla="*/ 407 w 407"/>
                <a:gd name="T9" fmla="*/ 203 h 407"/>
              </a:gdLst>
              <a:ahLst/>
              <a:cxnLst>
                <a:cxn ang="0">
                  <a:pos x="T0" y="T1"/>
                </a:cxn>
                <a:cxn ang="0">
                  <a:pos x="T2" y="T3"/>
                </a:cxn>
                <a:cxn ang="0">
                  <a:pos x="T4" y="T5"/>
                </a:cxn>
                <a:cxn ang="0">
                  <a:pos x="T6" y="T7"/>
                </a:cxn>
                <a:cxn ang="0">
                  <a:pos x="T8" y="T9"/>
                </a:cxn>
              </a:cxnLst>
              <a:rect l="0" t="0" r="r" b="b"/>
              <a:pathLst>
                <a:path w="407" h="407">
                  <a:moveTo>
                    <a:pt x="407" y="203"/>
                  </a:moveTo>
                  <a:lnTo>
                    <a:pt x="203" y="407"/>
                  </a:lnTo>
                  <a:lnTo>
                    <a:pt x="0" y="203"/>
                  </a:lnTo>
                  <a:lnTo>
                    <a:pt x="203" y="0"/>
                  </a:lnTo>
                  <a:lnTo>
                    <a:pt x="407" y="203"/>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7" name="Freeform 61"/>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close/>
                  <a:moveTo>
                    <a:pt x="478" y="0"/>
                  </a:moveTo>
                  <a:lnTo>
                    <a:pt x="469" y="0"/>
                  </a:lnTo>
                  <a:lnTo>
                    <a:pt x="52" y="417"/>
                  </a:lnTo>
                  <a:lnTo>
                    <a:pt x="56" y="421"/>
                  </a:lnTo>
                  <a:lnTo>
                    <a:pt x="478" y="0"/>
                  </a:lnTo>
                  <a:close/>
                </a:path>
              </a:pathLst>
            </a:custGeom>
            <a:solidFill>
              <a:srgbClr val="99DD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8" name="Freeform 62"/>
            <p:cNvSpPr>
              <a:spLocks noEditPoints="1"/>
            </p:cNvSpPr>
            <p:nvPr/>
          </p:nvSpPr>
          <p:spPr bwMode="auto">
            <a:xfrm>
              <a:off x="2884488" y="11113"/>
              <a:ext cx="1839913" cy="3322638"/>
            </a:xfrm>
            <a:custGeom>
              <a:avLst/>
              <a:gdLst>
                <a:gd name="T0" fmla="*/ 4 w 1159"/>
                <a:gd name="T1" fmla="*/ 1166 h 2093"/>
                <a:gd name="T2" fmla="*/ 0 w 1159"/>
                <a:gd name="T3" fmla="*/ 1171 h 2093"/>
                <a:gd name="T4" fmla="*/ 921 w 1159"/>
                <a:gd name="T5" fmla="*/ 2093 h 2093"/>
                <a:gd name="T6" fmla="*/ 1159 w 1159"/>
                <a:gd name="T7" fmla="*/ 1855 h 2093"/>
                <a:gd name="T8" fmla="*/ 1159 w 1159"/>
                <a:gd name="T9" fmla="*/ 1846 h 2093"/>
                <a:gd name="T10" fmla="*/ 921 w 1159"/>
                <a:gd name="T11" fmla="*/ 2084 h 2093"/>
                <a:gd name="T12" fmla="*/ 4 w 1159"/>
                <a:gd name="T13" fmla="*/ 1166 h 2093"/>
                <a:gd name="T14" fmla="*/ 478 w 1159"/>
                <a:gd name="T15" fmla="*/ 0 h 2093"/>
                <a:gd name="T16" fmla="*/ 469 w 1159"/>
                <a:gd name="T17" fmla="*/ 0 h 2093"/>
                <a:gd name="T18" fmla="*/ 52 w 1159"/>
                <a:gd name="T19" fmla="*/ 417 h 2093"/>
                <a:gd name="T20" fmla="*/ 56 w 1159"/>
                <a:gd name="T21" fmla="*/ 421 h 2093"/>
                <a:gd name="T22" fmla="*/ 478 w 1159"/>
                <a:gd name="T23" fmla="*/ 0 h 2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9" h="2093">
                  <a:moveTo>
                    <a:pt x="4" y="1166"/>
                  </a:moveTo>
                  <a:lnTo>
                    <a:pt x="0" y="1171"/>
                  </a:lnTo>
                  <a:lnTo>
                    <a:pt x="921" y="2093"/>
                  </a:lnTo>
                  <a:lnTo>
                    <a:pt x="1159" y="1855"/>
                  </a:lnTo>
                  <a:lnTo>
                    <a:pt x="1159" y="1846"/>
                  </a:lnTo>
                  <a:lnTo>
                    <a:pt x="921" y="2084"/>
                  </a:lnTo>
                  <a:lnTo>
                    <a:pt x="4" y="1166"/>
                  </a:lnTo>
                  <a:moveTo>
                    <a:pt x="478" y="0"/>
                  </a:moveTo>
                  <a:lnTo>
                    <a:pt x="469" y="0"/>
                  </a:lnTo>
                  <a:lnTo>
                    <a:pt x="52" y="417"/>
                  </a:lnTo>
                  <a:lnTo>
                    <a:pt x="56" y="421"/>
                  </a:lnTo>
                  <a:lnTo>
                    <a:pt x="4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19" name="Freeform 63"/>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0" name="Freeform 64"/>
            <p:cNvSpPr/>
            <p:nvPr/>
          </p:nvSpPr>
          <p:spPr bwMode="auto">
            <a:xfrm>
              <a:off x="2327276" y="673101"/>
              <a:ext cx="646113" cy="1196975"/>
            </a:xfrm>
            <a:custGeom>
              <a:avLst/>
              <a:gdLst>
                <a:gd name="T0" fmla="*/ 403 w 407"/>
                <a:gd name="T1" fmla="*/ 0 h 754"/>
                <a:gd name="T2" fmla="*/ 2 w 407"/>
                <a:gd name="T3" fmla="*/ 401 h 754"/>
                <a:gd name="T4" fmla="*/ 0 w 407"/>
                <a:gd name="T5" fmla="*/ 403 h 754"/>
                <a:gd name="T6" fmla="*/ 351 w 407"/>
                <a:gd name="T7" fmla="*/ 754 h 754"/>
                <a:gd name="T8" fmla="*/ 355 w 407"/>
                <a:gd name="T9" fmla="*/ 749 h 754"/>
                <a:gd name="T10" fmla="*/ 9 w 407"/>
                <a:gd name="T11" fmla="*/ 403 h 754"/>
                <a:gd name="T12" fmla="*/ 407 w 407"/>
                <a:gd name="T13" fmla="*/ 4 h 754"/>
                <a:gd name="T14" fmla="*/ 403 w 407"/>
                <a:gd name="T15" fmla="*/ 0 h 7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 h="754">
                  <a:moveTo>
                    <a:pt x="403" y="0"/>
                  </a:moveTo>
                  <a:lnTo>
                    <a:pt x="2" y="401"/>
                  </a:lnTo>
                  <a:lnTo>
                    <a:pt x="0" y="403"/>
                  </a:lnTo>
                  <a:lnTo>
                    <a:pt x="351" y="754"/>
                  </a:lnTo>
                  <a:lnTo>
                    <a:pt x="355" y="749"/>
                  </a:lnTo>
                  <a:lnTo>
                    <a:pt x="9" y="403"/>
                  </a:lnTo>
                  <a:lnTo>
                    <a:pt x="407" y="4"/>
                  </a:lnTo>
                  <a:lnTo>
                    <a:pt x="4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1" name="Freeform 65"/>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close/>
                  <a:moveTo>
                    <a:pt x="518" y="518"/>
                  </a:moveTo>
                  <a:lnTo>
                    <a:pt x="513" y="523"/>
                  </a:lnTo>
                  <a:lnTo>
                    <a:pt x="597" y="606"/>
                  </a:lnTo>
                  <a:lnTo>
                    <a:pt x="602" y="602"/>
                  </a:lnTo>
                  <a:lnTo>
                    <a:pt x="518" y="518"/>
                  </a:lnTo>
                  <a:close/>
                  <a:moveTo>
                    <a:pt x="0" y="0"/>
                  </a:moveTo>
                  <a:lnTo>
                    <a:pt x="0" y="0"/>
                  </a:lnTo>
                  <a:lnTo>
                    <a:pt x="0" y="9"/>
                  </a:lnTo>
                  <a:lnTo>
                    <a:pt x="0" y="9"/>
                  </a:lnTo>
                  <a:lnTo>
                    <a:pt x="211" y="219"/>
                  </a:lnTo>
                  <a:lnTo>
                    <a:pt x="215" y="215"/>
                  </a:lnTo>
                  <a:lnTo>
                    <a:pt x="3" y="2"/>
                  </a:lnTo>
                  <a:lnTo>
                    <a:pt x="0" y="0"/>
                  </a:lnTo>
                  <a:close/>
                </a:path>
              </a:pathLst>
            </a:custGeom>
            <a:solidFill>
              <a:srgbClr val="99DD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2" name="Freeform 66"/>
            <p:cNvSpPr>
              <a:spLocks noEditPoints="1"/>
            </p:cNvSpPr>
            <p:nvPr/>
          </p:nvSpPr>
          <p:spPr bwMode="auto">
            <a:xfrm>
              <a:off x="827088" y="371476"/>
              <a:ext cx="2776538" cy="4783138"/>
            </a:xfrm>
            <a:custGeom>
              <a:avLst/>
              <a:gdLst>
                <a:gd name="T0" fmla="*/ 1638 w 1749"/>
                <a:gd name="T1" fmla="*/ 1639 h 3013"/>
                <a:gd name="T2" fmla="*/ 1634 w 1749"/>
                <a:gd name="T3" fmla="*/ 1643 h 3013"/>
                <a:gd name="T4" fmla="*/ 1740 w 1749"/>
                <a:gd name="T5" fmla="*/ 1749 h 3013"/>
                <a:gd name="T6" fmla="*/ 477 w 1749"/>
                <a:gd name="T7" fmla="*/ 3013 h 3013"/>
                <a:gd name="T8" fmla="*/ 486 w 1749"/>
                <a:gd name="T9" fmla="*/ 3013 h 3013"/>
                <a:gd name="T10" fmla="*/ 1749 w 1749"/>
                <a:gd name="T11" fmla="*/ 1749 h 3013"/>
                <a:gd name="T12" fmla="*/ 1638 w 1749"/>
                <a:gd name="T13" fmla="*/ 1639 h 3013"/>
                <a:gd name="T14" fmla="*/ 518 w 1749"/>
                <a:gd name="T15" fmla="*/ 518 h 3013"/>
                <a:gd name="T16" fmla="*/ 513 w 1749"/>
                <a:gd name="T17" fmla="*/ 523 h 3013"/>
                <a:gd name="T18" fmla="*/ 597 w 1749"/>
                <a:gd name="T19" fmla="*/ 606 h 3013"/>
                <a:gd name="T20" fmla="*/ 602 w 1749"/>
                <a:gd name="T21" fmla="*/ 602 h 3013"/>
                <a:gd name="T22" fmla="*/ 518 w 1749"/>
                <a:gd name="T23" fmla="*/ 518 h 3013"/>
                <a:gd name="T24" fmla="*/ 0 w 1749"/>
                <a:gd name="T25" fmla="*/ 0 h 3013"/>
                <a:gd name="T26" fmla="*/ 0 w 1749"/>
                <a:gd name="T27" fmla="*/ 0 h 3013"/>
                <a:gd name="T28" fmla="*/ 0 w 1749"/>
                <a:gd name="T29" fmla="*/ 9 h 3013"/>
                <a:gd name="T30" fmla="*/ 0 w 1749"/>
                <a:gd name="T31" fmla="*/ 9 h 3013"/>
                <a:gd name="T32" fmla="*/ 211 w 1749"/>
                <a:gd name="T33" fmla="*/ 219 h 3013"/>
                <a:gd name="T34" fmla="*/ 215 w 1749"/>
                <a:gd name="T35" fmla="*/ 215 h 3013"/>
                <a:gd name="T36" fmla="*/ 3 w 1749"/>
                <a:gd name="T37" fmla="*/ 2 h 3013"/>
                <a:gd name="T38" fmla="*/ 0 w 1749"/>
                <a:gd name="T39" fmla="*/ 0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9" h="3013">
                  <a:moveTo>
                    <a:pt x="1638" y="1639"/>
                  </a:moveTo>
                  <a:lnTo>
                    <a:pt x="1634" y="1643"/>
                  </a:lnTo>
                  <a:lnTo>
                    <a:pt x="1740" y="1749"/>
                  </a:lnTo>
                  <a:lnTo>
                    <a:pt x="477" y="3013"/>
                  </a:lnTo>
                  <a:lnTo>
                    <a:pt x="486" y="3013"/>
                  </a:lnTo>
                  <a:lnTo>
                    <a:pt x="1749" y="1749"/>
                  </a:lnTo>
                  <a:lnTo>
                    <a:pt x="1638" y="1639"/>
                  </a:lnTo>
                  <a:moveTo>
                    <a:pt x="518" y="518"/>
                  </a:moveTo>
                  <a:lnTo>
                    <a:pt x="513" y="523"/>
                  </a:lnTo>
                  <a:lnTo>
                    <a:pt x="597" y="606"/>
                  </a:lnTo>
                  <a:lnTo>
                    <a:pt x="602" y="602"/>
                  </a:lnTo>
                  <a:lnTo>
                    <a:pt x="518" y="518"/>
                  </a:lnTo>
                  <a:moveTo>
                    <a:pt x="0" y="0"/>
                  </a:moveTo>
                  <a:lnTo>
                    <a:pt x="0" y="0"/>
                  </a:lnTo>
                  <a:lnTo>
                    <a:pt x="0" y="9"/>
                  </a:lnTo>
                  <a:lnTo>
                    <a:pt x="0" y="9"/>
                  </a:lnTo>
                  <a:lnTo>
                    <a:pt x="211" y="219"/>
                  </a:lnTo>
                  <a:lnTo>
                    <a:pt x="215" y="215"/>
                  </a:lnTo>
                  <a:lnTo>
                    <a:pt x="3"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3" name="Freeform 67"/>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close/>
                </a:path>
              </a:pathLst>
            </a:custGeom>
            <a:solidFill>
              <a:srgbClr val="0080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4" name="Freeform 68"/>
            <p:cNvSpPr/>
            <p:nvPr/>
          </p:nvSpPr>
          <p:spPr bwMode="auto">
            <a:xfrm>
              <a:off x="1774826" y="1327151"/>
              <a:ext cx="830263" cy="830263"/>
            </a:xfrm>
            <a:custGeom>
              <a:avLst/>
              <a:gdLst>
                <a:gd name="T0" fmla="*/ 5 w 523"/>
                <a:gd name="T1" fmla="*/ 0 h 523"/>
                <a:gd name="T2" fmla="*/ 0 w 523"/>
                <a:gd name="T3" fmla="*/ 4 h 523"/>
                <a:gd name="T4" fmla="*/ 519 w 523"/>
                <a:gd name="T5" fmla="*/ 523 h 523"/>
                <a:gd name="T6" fmla="*/ 523 w 523"/>
                <a:gd name="T7" fmla="*/ 518 h 523"/>
                <a:gd name="T8" fmla="*/ 5 w 523"/>
                <a:gd name="T9" fmla="*/ 0 h 523"/>
              </a:gdLst>
              <a:ahLst/>
              <a:cxnLst>
                <a:cxn ang="0">
                  <a:pos x="T0" y="T1"/>
                </a:cxn>
                <a:cxn ang="0">
                  <a:pos x="T2" y="T3"/>
                </a:cxn>
                <a:cxn ang="0">
                  <a:pos x="T4" y="T5"/>
                </a:cxn>
                <a:cxn ang="0">
                  <a:pos x="T6" y="T7"/>
                </a:cxn>
                <a:cxn ang="0">
                  <a:pos x="T8" y="T9"/>
                </a:cxn>
              </a:cxnLst>
              <a:rect l="0" t="0" r="r" b="b"/>
              <a:pathLst>
                <a:path w="523" h="523">
                  <a:moveTo>
                    <a:pt x="5" y="0"/>
                  </a:moveTo>
                  <a:lnTo>
                    <a:pt x="0" y="4"/>
                  </a:lnTo>
                  <a:lnTo>
                    <a:pt x="519" y="523"/>
                  </a:lnTo>
                  <a:lnTo>
                    <a:pt x="523" y="518"/>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5" name="Freeform 69"/>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close/>
                </a:path>
              </a:pathLst>
            </a:custGeom>
            <a:solidFill>
              <a:srgbClr val="00A9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6" name="Freeform 70"/>
            <p:cNvSpPr/>
            <p:nvPr/>
          </p:nvSpPr>
          <p:spPr bwMode="auto">
            <a:xfrm>
              <a:off x="1162051" y="712788"/>
              <a:ext cx="487363" cy="488950"/>
            </a:xfrm>
            <a:custGeom>
              <a:avLst/>
              <a:gdLst>
                <a:gd name="T0" fmla="*/ 4 w 307"/>
                <a:gd name="T1" fmla="*/ 0 h 308"/>
                <a:gd name="T2" fmla="*/ 0 w 307"/>
                <a:gd name="T3" fmla="*/ 4 h 308"/>
                <a:gd name="T4" fmla="*/ 302 w 307"/>
                <a:gd name="T5" fmla="*/ 308 h 308"/>
                <a:gd name="T6" fmla="*/ 307 w 307"/>
                <a:gd name="T7" fmla="*/ 303 h 308"/>
                <a:gd name="T8" fmla="*/ 4 w 307"/>
                <a:gd name="T9" fmla="*/ 0 h 308"/>
              </a:gdLst>
              <a:ahLst/>
              <a:cxnLst>
                <a:cxn ang="0">
                  <a:pos x="T0" y="T1"/>
                </a:cxn>
                <a:cxn ang="0">
                  <a:pos x="T2" y="T3"/>
                </a:cxn>
                <a:cxn ang="0">
                  <a:pos x="T4" y="T5"/>
                </a:cxn>
                <a:cxn ang="0">
                  <a:pos x="T6" y="T7"/>
                </a:cxn>
                <a:cxn ang="0">
                  <a:pos x="T8" y="T9"/>
                </a:cxn>
              </a:cxnLst>
              <a:rect l="0" t="0" r="r" b="b"/>
              <a:pathLst>
                <a:path w="307" h="308">
                  <a:moveTo>
                    <a:pt x="4" y="0"/>
                  </a:moveTo>
                  <a:lnTo>
                    <a:pt x="0" y="4"/>
                  </a:lnTo>
                  <a:lnTo>
                    <a:pt x="302" y="308"/>
                  </a:lnTo>
                  <a:lnTo>
                    <a:pt x="307" y="30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7" name="Freeform 71"/>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close/>
                </a:path>
              </a:pathLst>
            </a:custGeom>
            <a:solidFill>
              <a:srgbClr val="009D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8" name="Freeform 72"/>
            <p:cNvSpPr/>
            <p:nvPr/>
          </p:nvSpPr>
          <p:spPr bwMode="auto">
            <a:xfrm>
              <a:off x="2598738" y="2149476"/>
              <a:ext cx="828675" cy="830263"/>
            </a:xfrm>
            <a:custGeom>
              <a:avLst/>
              <a:gdLst>
                <a:gd name="T0" fmla="*/ 4 w 522"/>
                <a:gd name="T1" fmla="*/ 0 h 523"/>
                <a:gd name="T2" fmla="*/ 0 w 522"/>
                <a:gd name="T3" fmla="*/ 5 h 523"/>
                <a:gd name="T4" fmla="*/ 518 w 522"/>
                <a:gd name="T5" fmla="*/ 523 h 523"/>
                <a:gd name="T6" fmla="*/ 522 w 522"/>
                <a:gd name="T7" fmla="*/ 519 h 523"/>
                <a:gd name="T8" fmla="*/ 4 w 522"/>
                <a:gd name="T9" fmla="*/ 0 h 523"/>
              </a:gdLst>
              <a:ahLst/>
              <a:cxnLst>
                <a:cxn ang="0">
                  <a:pos x="T0" y="T1"/>
                </a:cxn>
                <a:cxn ang="0">
                  <a:pos x="T2" y="T3"/>
                </a:cxn>
                <a:cxn ang="0">
                  <a:pos x="T4" y="T5"/>
                </a:cxn>
                <a:cxn ang="0">
                  <a:pos x="T6" y="T7"/>
                </a:cxn>
                <a:cxn ang="0">
                  <a:pos x="T8" y="T9"/>
                </a:cxn>
              </a:cxnLst>
              <a:rect l="0" t="0" r="r" b="b"/>
              <a:pathLst>
                <a:path w="522" h="523">
                  <a:moveTo>
                    <a:pt x="4" y="0"/>
                  </a:moveTo>
                  <a:lnTo>
                    <a:pt x="0" y="5"/>
                  </a:lnTo>
                  <a:lnTo>
                    <a:pt x="518" y="523"/>
                  </a:lnTo>
                  <a:lnTo>
                    <a:pt x="522" y="519"/>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29" name="Freeform 73"/>
            <p:cNvSpPr/>
            <p:nvPr/>
          </p:nvSpPr>
          <p:spPr bwMode="auto">
            <a:xfrm>
              <a:off x="1492251" y="846138"/>
              <a:ext cx="2413000" cy="2414588"/>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0" name="Freeform 74"/>
            <p:cNvSpPr/>
            <p:nvPr/>
          </p:nvSpPr>
          <p:spPr bwMode="auto">
            <a:xfrm>
              <a:off x="3478213" y="2135188"/>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1" name="Freeform 74"/>
            <p:cNvSpPr/>
            <p:nvPr/>
          </p:nvSpPr>
          <p:spPr bwMode="auto">
            <a:xfrm>
              <a:off x="988214" y="2949729"/>
              <a:ext cx="1030288" cy="10287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49BA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2368AD"/>
                </a:solidFill>
              </a:endParaRPr>
            </a:p>
          </p:txBody>
        </p:sp>
        <p:sp>
          <p:nvSpPr>
            <p:cNvPr id="32" name="Freeform 74"/>
            <p:cNvSpPr/>
            <p:nvPr/>
          </p:nvSpPr>
          <p:spPr bwMode="auto">
            <a:xfrm>
              <a:off x="2455941" y="4322835"/>
              <a:ext cx="466336" cy="465617"/>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solidFill>
              <a:srgbClr val="006470"/>
            </a:solidFill>
            <a:ln>
              <a:noFill/>
            </a:ln>
          </p:spPr>
          <p:txBody>
            <a:bodyPr vert="horz" wrap="square" lIns="91440" tIns="45720" rIns="91440" bIns="45720" numCol="1" anchor="t" anchorCtr="0" compatLnSpc="1"/>
            <a:lstStyle/>
            <a:p>
              <a:endParaRPr lang="zh-CN" altLang="en-US">
                <a:solidFill>
                  <a:srgbClr val="2368AD"/>
                </a:solidFill>
              </a:endParaRPr>
            </a:p>
          </p:txBody>
        </p:sp>
        <p:sp>
          <p:nvSpPr>
            <p:cNvPr id="33" name="矩形 32"/>
            <p:cNvSpPr/>
            <p:nvPr/>
          </p:nvSpPr>
          <p:spPr>
            <a:xfrm>
              <a:off x="2318871" y="1500308"/>
              <a:ext cx="1030288" cy="1107996"/>
            </a:xfrm>
            <a:prstGeom prst="rect">
              <a:avLst/>
            </a:prstGeom>
          </p:spPr>
          <p:txBody>
            <a:bodyPr wrap="square">
              <a:spAutoFit/>
            </a:bodyPr>
            <a:lstStyle/>
            <a:p>
              <a:pPr fontAlgn="auto">
                <a:spcBef>
                  <a:spcPts val="0"/>
                </a:spcBef>
                <a:spcAft>
                  <a:spcPts val="0"/>
                </a:spcAft>
                <a:defRPr/>
              </a:pPr>
              <a:r>
                <a:rPr lang="en-US" altLang="zh-CN" sz="6600" spc="300" dirty="0">
                  <a:solidFill>
                    <a:srgbClr val="2368AD"/>
                  </a:solidFill>
                  <a:latin typeface="Agency FB" panose="020B0503020202020204" pitchFamily="34" charset="0"/>
                  <a:ea typeface="+mn-ea"/>
                  <a:cs typeface="+mn-ea"/>
                  <a:sym typeface="+mn-lt"/>
                </a:rPr>
                <a:t>04</a:t>
              </a:r>
              <a:endParaRPr lang="zh-CN" altLang="en-US" sz="6600" spc="300" dirty="0">
                <a:solidFill>
                  <a:srgbClr val="2368AD"/>
                </a:solidFill>
                <a:latin typeface="Agency FB" panose="020B0503020202020204" pitchFamily="34" charset="0"/>
                <a:ea typeface="+mn-ea"/>
                <a:cs typeface="+mn-ea"/>
                <a:sym typeface="+mn-lt"/>
              </a:endParaRPr>
            </a:p>
          </p:txBody>
        </p:sp>
      </p:gr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5" name="FLYING IMPRESSION FID FEIZHAO    qq:1964271550"/>
          <p:cNvSpPr/>
          <p:nvPr/>
        </p:nvSpPr>
        <p:spPr>
          <a:xfrm>
            <a:off x="775335" y="2240915"/>
            <a:ext cx="5894705" cy="2999740"/>
          </a:xfrm>
          <a:prstGeom prst="rect">
            <a:avLst/>
          </a:prstGeom>
          <a:solidFill>
            <a:srgbClr val="EB5F56"/>
          </a:solidFill>
          <a:ln w="12700">
            <a:noFill/>
          </a:ln>
          <a:effectLst>
            <a:glow rad="139700">
              <a:schemeClr val="accent2">
                <a:satMod val="175000"/>
                <a:alpha val="40000"/>
              </a:schemeClr>
            </a:glow>
          </a:effectLst>
        </p:spPr>
        <p:txBody>
          <a:bodyPr wrap="square">
            <a:spAutoFit/>
          </a:bodyPr>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轮式自主格斗是一</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种</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非破</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坏</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性的</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机</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器人</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对</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抗赛</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类似</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类的</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武</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术擂</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台</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赛， 两台完全自主的机器人</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擂台</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上</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做对</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抗</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，以</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将</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对手</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推</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下擂</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台</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为目</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。该</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项</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目不 仅是速度和力量的对抗</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参赛</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选</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手需</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要</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掌握</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机</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器人</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原</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理、</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机</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械结</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构</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设计</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传感器技术运用、图像处理、机器人自</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主</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识别</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自主</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决</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策等</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技</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术</a:t>
            </a:r>
            <a:r>
              <a:rPr lang="zh-CN" altLang="en-US" spc="-8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，是一项非常有趣且富有挑战性的竞赛项目。</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descr="E:\2017世界机器人大赛\格斗机器人\大学组擂台2.bmp"/>
          <p:cNvPicPr/>
          <p:nvPr/>
        </p:nvPicPr>
        <p:blipFill>
          <a:blip r:embed="rId2">
            <a:extLst>
              <a:ext uri="{28A0092B-C50C-407E-A947-70E740481C1C}">
                <a14:useLocalDpi xmlns:a14="http://schemas.microsoft.com/office/drawing/2010/main" val="0"/>
              </a:ext>
            </a:extLst>
          </a:blip>
          <a:srcRect/>
          <a:stretch>
            <a:fillRect/>
          </a:stretch>
        </p:blipFill>
        <p:spPr>
          <a:xfrm>
            <a:off x="7373076" y="2129790"/>
            <a:ext cx="4243658" cy="3638203"/>
          </a:xfrm>
          <a:prstGeom prst="rect">
            <a:avLst/>
          </a:prstGeom>
          <a:noFill/>
          <a:ln>
            <a:noFill/>
          </a:ln>
        </p:spPr>
      </p:pic>
      <p:sp>
        <p:nvSpPr>
          <p:cNvPr id="20" name="文本框 19">
            <a:hlinkClick r:id="rId3" action="ppaction://hlinkfile"/>
          </p:cNvPr>
          <p:cNvSpPr txBox="1"/>
          <p:nvPr/>
        </p:nvSpPr>
        <p:spPr>
          <a:xfrm>
            <a:off x="1659255" y="5839460"/>
            <a:ext cx="6276340" cy="368300"/>
          </a:xfrm>
          <a:prstGeom prst="rect">
            <a:avLst/>
          </a:prstGeom>
          <a:noFill/>
        </p:spPr>
        <p:txBody>
          <a:bodyPr wrap="square" rtlCol="0">
            <a:spAutoFit/>
          </a:bodyPr>
          <a:p>
            <a:r>
              <a:rPr lang="zh-CN" altLang="en-US">
                <a:solidFill>
                  <a:schemeClr val="accent1">
                    <a:lumMod val="75000"/>
                  </a:schemeClr>
                </a:solidFill>
                <a:latin typeface="微软雅黑" panose="020B0503020204020204" pitchFamily="34" charset="-122"/>
                <a:ea typeface="微软雅黑" panose="020B0503020204020204" pitchFamily="34" charset="-122"/>
              </a:rPr>
              <a:t>比赛规则发布网址：http://www.robo-maker.org/dszq/</a:t>
            </a: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 name="FLYING IMPRESSION FID FEIZHAO    qq:1964271550"/>
          <p:cNvSpPr txBox="1"/>
          <p:nvPr/>
        </p:nvSpPr>
        <p:spPr>
          <a:xfrm>
            <a:off x="5201207"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赛事发展</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5"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6" name="FLYING IMPRESSION FID FEIZHAO    qq:1964271550"/>
          <p:cNvSpPr txBox="1"/>
          <p:nvPr/>
        </p:nvSpPr>
        <p:spPr>
          <a:xfrm>
            <a:off x="4377055" y="776605"/>
            <a:ext cx="3457575" cy="370840"/>
          </a:xfrm>
          <a:prstGeom prst="rect">
            <a:avLst/>
          </a:prstGeom>
          <a:noFill/>
        </p:spPr>
        <p:txBody>
          <a:bodyPr wrap="square" rtlCol="0">
            <a:spAutoFit/>
          </a:bodyPr>
          <a:p>
            <a:pPr algn="ctr">
              <a:lnSpc>
                <a:spcPct val="130000"/>
              </a:lnSpc>
            </a:pPr>
            <a:r>
              <a:rPr lang="en-US" sz="1400" dirty="0">
                <a:solidFill>
                  <a:srgbClr val="EB5F56"/>
                </a:solidFill>
                <a:latin typeface="微软雅黑" panose="020B0503020204020204" pitchFamily="34" charset="-122"/>
                <a:ea typeface="微软雅黑" panose="020B0503020204020204" pitchFamily="34" charset="-122"/>
                <a:sym typeface="+mn-ea"/>
              </a:rPr>
              <a:t>Development of </a:t>
            </a:r>
            <a:r>
              <a:rPr lang="en-US" sz="1400" dirty="0">
                <a:solidFill>
                  <a:srgbClr val="EB5F56"/>
                </a:solidFill>
                <a:latin typeface="微软雅黑" panose="020B0503020204020204" pitchFamily="34" charset="-122"/>
                <a:ea typeface="微软雅黑" panose="020B0503020204020204" pitchFamily="34" charset="-122"/>
                <a:sym typeface="+mn-ea"/>
              </a:rPr>
              <a:t> Competition</a:t>
            </a:r>
            <a:r>
              <a:rPr lang="en-US" sz="1400" dirty="0">
                <a:solidFill>
                  <a:srgbClr val="EB5F56"/>
                </a:solidFill>
                <a:latin typeface="微软雅黑" panose="020B0503020204020204" pitchFamily="34" charset="-122"/>
                <a:ea typeface="微软雅黑" panose="020B0503020204020204" pitchFamily="34" charset="-122"/>
                <a:sym typeface="+mn-ea"/>
              </a:rPr>
              <a:t> </a:t>
            </a:r>
            <a:endParaRPr 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7" name="FLYING IMPRESSION FID FEIZHAO    qq:1964271550"/>
          <p:cNvSpPr/>
          <p:nvPr/>
        </p:nvSpPr>
        <p:spPr>
          <a:xfrm>
            <a:off x="2042795" y="1909445"/>
            <a:ext cx="8106410" cy="2445385"/>
          </a:xfrm>
          <a:prstGeom prst="rect">
            <a:avLst/>
          </a:prstGeom>
          <a:solidFill>
            <a:srgbClr val="EB5F56"/>
          </a:solidFill>
          <a:ln w="12700">
            <a:noFill/>
          </a:ln>
          <a:effectLst>
            <a:glow rad="139700">
              <a:schemeClr val="accent2">
                <a:satMod val="175000"/>
                <a:alpha val="40000"/>
              </a:schemeClr>
            </a:glow>
          </a:effectLst>
        </p:spPr>
        <p:txBody>
          <a:bodyPr wrap="square">
            <a:spAutoFit/>
          </a:bodyPr>
          <a:p>
            <a:pPr fontAlgn="auto">
              <a:lnSpc>
                <a:spcPct val="150000"/>
              </a:lnSpc>
              <a:spcBef>
                <a:spcPct val="0"/>
              </a:spcBef>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轮式自主格斗是一</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种</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非破</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坏</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性的</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机</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器人</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对</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抗赛</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类似</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人</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类的</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武</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术擂</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台</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赛， 两台完全自主的机器人</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擂台</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上</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做对</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抗</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，以</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将</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对手</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推</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下擂</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台</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为目</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。该</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项</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目不 仅是速度和力量的对抗</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参赛</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选</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手需</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要</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掌握</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机</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器人</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原</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理、</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机</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械结</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构</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设计</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传感器技术运用、图像处理、机器人自</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主</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识别</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自主</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决</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策等</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技</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术</a:t>
            </a:r>
            <a:r>
              <a:rPr lang="zh-CN" altLang="en-US" spc="-8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，是一项非常有趣且富有挑战性的竞赛项目。</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pP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object 6"/>
          <p:cNvSpPr/>
          <p:nvPr/>
        </p:nvSpPr>
        <p:spPr>
          <a:xfrm>
            <a:off x="5836920" y="2787650"/>
            <a:ext cx="6074410" cy="4071620"/>
          </a:xfrm>
          <a:prstGeom prst="rect">
            <a:avLst/>
          </a:prstGeom>
          <a:blipFill>
            <a:blip r:embed="rId2" cstate="print"/>
            <a:stretch>
              <a:fillRect/>
            </a:stretch>
          </a:blipFill>
        </p:spPr>
        <p:txBody>
          <a:bodyPr wrap="square" lIns="0" tIns="0" rIns="0" bIns="0" rtlCol="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2"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 name="FLYING IMPRESSION FID FEIZHAO    qq:1964271550"/>
          <p:cNvSpPr txBox="1"/>
          <p:nvPr/>
        </p:nvSpPr>
        <p:spPr>
          <a:xfrm>
            <a:off x="5201207"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赛事发展</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5"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6" name="FLYING IMPRESSION FID FEIZHAO    qq:1964271550"/>
          <p:cNvSpPr txBox="1"/>
          <p:nvPr/>
        </p:nvSpPr>
        <p:spPr>
          <a:xfrm>
            <a:off x="4377055" y="776605"/>
            <a:ext cx="3457575" cy="370840"/>
          </a:xfrm>
          <a:prstGeom prst="rect">
            <a:avLst/>
          </a:prstGeom>
          <a:noFill/>
        </p:spPr>
        <p:txBody>
          <a:bodyPr wrap="square" rtlCol="0">
            <a:spAutoFit/>
          </a:bodyPr>
          <a:p>
            <a:pPr algn="ctr">
              <a:lnSpc>
                <a:spcPct val="130000"/>
              </a:lnSpc>
            </a:pPr>
            <a:r>
              <a:rPr lang="en-US" sz="1400" dirty="0">
                <a:solidFill>
                  <a:srgbClr val="EB5F56"/>
                </a:solidFill>
                <a:latin typeface="微软雅黑" panose="020B0503020204020204" pitchFamily="34" charset="-122"/>
                <a:ea typeface="微软雅黑" panose="020B0503020204020204" pitchFamily="34" charset="-122"/>
                <a:sym typeface="+mn-ea"/>
              </a:rPr>
              <a:t>Development of </a:t>
            </a:r>
            <a:r>
              <a:rPr lang="en-US" sz="1400" dirty="0">
                <a:solidFill>
                  <a:srgbClr val="EB5F56"/>
                </a:solidFill>
                <a:latin typeface="微软雅黑" panose="020B0503020204020204" pitchFamily="34" charset="-122"/>
                <a:ea typeface="微软雅黑" panose="020B0503020204020204" pitchFamily="34" charset="-122"/>
                <a:sym typeface="+mn-ea"/>
              </a:rPr>
              <a:t> Competition</a:t>
            </a:r>
            <a:r>
              <a:rPr lang="en-US" sz="1400" dirty="0">
                <a:solidFill>
                  <a:srgbClr val="EB5F56"/>
                </a:solidFill>
                <a:latin typeface="微软雅黑" panose="020B0503020204020204" pitchFamily="34" charset="-122"/>
                <a:ea typeface="微软雅黑" panose="020B0503020204020204" pitchFamily="34" charset="-122"/>
                <a:sym typeface="+mn-ea"/>
              </a:rPr>
              <a:t> </a:t>
            </a:r>
            <a:endParaRPr 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7" name="FLYING IMPRESSION FID FEIZHAO    qq:1964271550"/>
          <p:cNvSpPr/>
          <p:nvPr/>
        </p:nvSpPr>
        <p:spPr>
          <a:xfrm>
            <a:off x="1789430" y="2487930"/>
            <a:ext cx="7315200" cy="2445385"/>
          </a:xfrm>
          <a:prstGeom prst="rect">
            <a:avLst/>
          </a:prstGeom>
          <a:solidFill>
            <a:srgbClr val="EB5F56"/>
          </a:solidFill>
          <a:ln w="12700">
            <a:noFill/>
          </a:ln>
          <a:effectLst>
            <a:glow rad="139700">
              <a:schemeClr val="accent2">
                <a:satMod val="175000"/>
                <a:alpha val="40000"/>
              </a:schemeClr>
            </a:glow>
          </a:effectLst>
        </p:spPr>
        <p:txBody>
          <a:bodyPr wrap="square">
            <a:spAutoFit/>
          </a:bodyPr>
          <a:p>
            <a:pPr fontAlgn="auto">
              <a:lnSpc>
                <a:spcPct val="150000"/>
              </a:lnSpc>
              <a:spcBef>
                <a:spcPct val="0"/>
              </a:spcBef>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两台机器人通过斜坡上台，在擂台</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上</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互相</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推</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挤，</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争</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取尽</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可</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能多</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将对</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手</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推下</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擂</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台，</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引</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入棋</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子</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，比赛结束后，如果是平局，</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推</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下棋</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子</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多的</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队</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伍获</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胜</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。比赛赛制</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根据抽签结果进行对抗，</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spcBef>
                <a:spcPct val="0"/>
              </a:spcBef>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只进行一场比赛来决定晋级或淘汰。</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spcBef>
                <a:spcPct val="0"/>
              </a:spcBef>
            </a:pP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pP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object 4">
            <a:hlinkClick r:id="rId2" action="ppaction://hlinkfile"/>
          </p:cNvPr>
          <p:cNvSpPr/>
          <p:nvPr/>
        </p:nvSpPr>
        <p:spPr>
          <a:xfrm>
            <a:off x="6466205" y="3355340"/>
            <a:ext cx="4620895" cy="3010535"/>
          </a:xfrm>
          <a:prstGeom prst="rect">
            <a:avLst/>
          </a:prstGeom>
          <a:blipFill>
            <a:blip r:embed="rId3" cstate="print"/>
            <a:stretch>
              <a:fillRect/>
            </a:stretch>
          </a:blipFill>
        </p:spPr>
        <p:txBody>
          <a:bodyPr wrap="square" lIns="0" tIns="0" rIns="0" bIns="0" rtlCol="0"/>
          <a:p/>
        </p:txBody>
      </p:sp>
      <p:sp>
        <p:nvSpPr>
          <p:cNvPr id="11" name="FLYING IMPRESSION FID FEIZHAO    qq:1964271550"/>
          <p:cNvSpPr txBox="1"/>
          <p:nvPr/>
        </p:nvSpPr>
        <p:spPr>
          <a:xfrm>
            <a:off x="1260475" y="1663065"/>
            <a:ext cx="1626235" cy="398780"/>
          </a:xfrm>
          <a:prstGeom prst="rect">
            <a:avLst/>
          </a:prstGeom>
          <a:noFill/>
        </p:spPr>
        <p:txBody>
          <a:bodyPr wrap="square" rtlCol="0">
            <a:spAutoFit/>
          </a:bodyPr>
          <a:p>
            <a:pPr algn="r"/>
            <a:r>
              <a:rPr lang="zh-CN" sz="2000" b="1" dirty="0">
                <a:solidFill>
                  <a:srgbClr val="EB5F56"/>
                </a:solidFill>
                <a:latin typeface="微软雅黑" panose="020B0503020204020204" pitchFamily="34" charset="-122"/>
                <a:ea typeface="微软雅黑" panose="020B0503020204020204" pitchFamily="34" charset="-122"/>
              </a:rPr>
              <a:t>第一阶段</a:t>
            </a:r>
            <a:endParaRPr lang="zh-CN" sz="2000" b="1" dirty="0">
              <a:solidFill>
                <a:srgbClr val="EB5F56"/>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3" presetClass="entr" presetSubtype="528"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2000" fill="hold"/>
                                        <p:tgtEl>
                                          <p:spTgt spid="11"/>
                                        </p:tgtEl>
                                        <p:attrNameLst>
                                          <p:attrName>ppt_w</p:attrName>
                                        </p:attrNameLst>
                                      </p:cBhvr>
                                      <p:tavLst>
                                        <p:tav tm="0">
                                          <p:val>
                                            <p:fltVal val="0"/>
                                          </p:val>
                                        </p:tav>
                                        <p:tav tm="100000">
                                          <p:val>
                                            <p:strVal val="#ppt_w"/>
                                          </p:val>
                                        </p:tav>
                                      </p:tavLst>
                                    </p:anim>
                                    <p:anim calcmode="lin" valueType="num">
                                      <p:cBhvr>
                                        <p:cTn id="13" dur="2000" fill="hold"/>
                                        <p:tgtEl>
                                          <p:spTgt spid="11"/>
                                        </p:tgtEl>
                                        <p:attrNameLst>
                                          <p:attrName>ppt_h</p:attrName>
                                        </p:attrNameLst>
                                      </p:cBhvr>
                                      <p:tavLst>
                                        <p:tav tm="0">
                                          <p:val>
                                            <p:fltVal val="0"/>
                                          </p:val>
                                        </p:tav>
                                        <p:tav tm="100000">
                                          <p:val>
                                            <p:strVal val="#ppt_h"/>
                                          </p:val>
                                        </p:tav>
                                      </p:tavLst>
                                    </p:anim>
                                    <p:anim calcmode="lin" valueType="num">
                                      <p:cBhvr>
                                        <p:cTn id="14" dur="2000" fill="hold"/>
                                        <p:tgtEl>
                                          <p:spTgt spid="11"/>
                                        </p:tgtEl>
                                        <p:attrNameLst>
                                          <p:attrName>ppt_x</p:attrName>
                                        </p:attrNameLst>
                                      </p:cBhvr>
                                      <p:tavLst>
                                        <p:tav tm="0">
                                          <p:val>
                                            <p:fltVal val="0.5"/>
                                          </p:val>
                                        </p:tav>
                                        <p:tav tm="100000">
                                          <p:val>
                                            <p:strVal val="#ppt_x"/>
                                          </p:val>
                                        </p:tav>
                                      </p:tavLst>
                                    </p:anim>
                                    <p:anim calcmode="lin" valueType="num">
                                      <p:cBhvr>
                                        <p:cTn id="15" dur="2000" fill="hold"/>
                                        <p:tgtEl>
                                          <p:spTgt spid="11"/>
                                        </p:tgtEl>
                                        <p:attrNameLst>
                                          <p:attrName>ppt_y</p:attrName>
                                        </p:attrNameLst>
                                      </p:cBhvr>
                                      <p:tavLst>
                                        <p:tav tm="0">
                                          <p:val>
                                            <p:fltVal val="0.5"/>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p:bldP spid="9"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 name="FLYING IMPRESSION FID FEIZHAO    qq:1964271550"/>
          <p:cNvSpPr txBox="1"/>
          <p:nvPr/>
        </p:nvSpPr>
        <p:spPr>
          <a:xfrm>
            <a:off x="5201207"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赛事发展</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5"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6" name="FLYING IMPRESSION FID FEIZHAO    qq:1964271550"/>
          <p:cNvSpPr txBox="1"/>
          <p:nvPr/>
        </p:nvSpPr>
        <p:spPr>
          <a:xfrm>
            <a:off x="4377055" y="776605"/>
            <a:ext cx="3457575" cy="370840"/>
          </a:xfrm>
          <a:prstGeom prst="rect">
            <a:avLst/>
          </a:prstGeom>
          <a:noFill/>
        </p:spPr>
        <p:txBody>
          <a:bodyPr wrap="square" rtlCol="0">
            <a:spAutoFit/>
          </a:bodyPr>
          <a:p>
            <a:pPr algn="ctr">
              <a:lnSpc>
                <a:spcPct val="130000"/>
              </a:lnSpc>
            </a:pPr>
            <a:r>
              <a:rPr lang="en-US" sz="1400" dirty="0">
                <a:solidFill>
                  <a:srgbClr val="EB5F56"/>
                </a:solidFill>
                <a:latin typeface="微软雅黑" panose="020B0503020204020204" pitchFamily="34" charset="-122"/>
                <a:ea typeface="微软雅黑" panose="020B0503020204020204" pitchFamily="34" charset="-122"/>
                <a:sym typeface="+mn-ea"/>
              </a:rPr>
              <a:t>Development of </a:t>
            </a:r>
            <a:r>
              <a:rPr lang="en-US" sz="1400" dirty="0">
                <a:solidFill>
                  <a:srgbClr val="EB5F56"/>
                </a:solidFill>
                <a:latin typeface="微软雅黑" panose="020B0503020204020204" pitchFamily="34" charset="-122"/>
                <a:ea typeface="微软雅黑" panose="020B0503020204020204" pitchFamily="34" charset="-122"/>
                <a:sym typeface="+mn-ea"/>
              </a:rPr>
              <a:t> Competition</a:t>
            </a:r>
            <a:r>
              <a:rPr lang="en-US" sz="1400" dirty="0">
                <a:solidFill>
                  <a:srgbClr val="EB5F56"/>
                </a:solidFill>
                <a:latin typeface="微软雅黑" panose="020B0503020204020204" pitchFamily="34" charset="-122"/>
                <a:ea typeface="微软雅黑" panose="020B0503020204020204" pitchFamily="34" charset="-122"/>
                <a:sym typeface="+mn-ea"/>
              </a:rPr>
              <a:t> </a:t>
            </a:r>
            <a:endParaRPr 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7" name="FLYING IMPRESSION FID FEIZHAO    qq:1964271550"/>
          <p:cNvSpPr/>
          <p:nvPr/>
        </p:nvSpPr>
        <p:spPr>
          <a:xfrm>
            <a:off x="1789430" y="2487930"/>
            <a:ext cx="7315200" cy="2445385"/>
          </a:xfrm>
          <a:prstGeom prst="rect">
            <a:avLst/>
          </a:prstGeom>
          <a:solidFill>
            <a:srgbClr val="EB5F56"/>
          </a:solidFill>
          <a:ln w="12700">
            <a:noFill/>
          </a:ln>
          <a:effectLst>
            <a:glow rad="139700">
              <a:schemeClr val="accent2">
                <a:satMod val="175000"/>
                <a:alpha val="40000"/>
              </a:schemeClr>
            </a:glow>
          </a:effectLst>
        </p:spPr>
        <p:txBody>
          <a:bodyPr wrap="square">
            <a:spAutoFit/>
          </a:bodyPr>
          <a:p>
            <a:pPr marL="521335">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引</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入</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排</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位</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赛，</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en-US" altLang="zh-CN" spc="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钟</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时间内</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尽</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可</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能</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快的将</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擂</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台</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上</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的重物</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spc="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颗</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棋子推</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下</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擂</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台</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得分为生存</a:t>
            </a:r>
            <a:r>
              <a:rPr lang="zh-CN" altLang="en-US" spc="-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lang="en-US" altLang="zh-CN" spc="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任务</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lang="en-US" altLang="zh-CN" spc="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间奖</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励</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521335">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比赛赛制：根据排位赛成绩来</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决</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定对</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阵</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，淘</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521335">
              <a:lnSpc>
                <a:spcPct val="150000"/>
              </a:lnSpc>
            </a:pP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汰</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赛</a:t>
            </a:r>
            <a:r>
              <a:rPr lang="zh-CN" altLang="en-US" spc="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时</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出</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现平</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局</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的情</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况</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，排</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位</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赛成</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绩</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高的队伍胜</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521335">
              <a:lnSpc>
                <a:spcPct val="150000"/>
              </a:lnSpc>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出。比赛发展的更</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为</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公平</a:t>
            </a:r>
            <a:r>
              <a:rPr lang="zh-CN" altLang="en-US" spc="-1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合</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理。</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pP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FLYING IMPRESSION FID FEIZHAO    qq:1964271550"/>
          <p:cNvSpPr txBox="1"/>
          <p:nvPr/>
        </p:nvSpPr>
        <p:spPr>
          <a:xfrm>
            <a:off x="1260475" y="1663065"/>
            <a:ext cx="1626235" cy="398780"/>
          </a:xfrm>
          <a:prstGeom prst="rect">
            <a:avLst/>
          </a:prstGeom>
          <a:noFill/>
        </p:spPr>
        <p:txBody>
          <a:bodyPr wrap="square" rtlCol="0">
            <a:spAutoFit/>
          </a:bodyPr>
          <a:p>
            <a:pPr algn="r"/>
            <a:r>
              <a:rPr lang="zh-CN" sz="2000" b="1" dirty="0">
                <a:solidFill>
                  <a:srgbClr val="EB5F56"/>
                </a:solidFill>
                <a:latin typeface="微软雅黑" panose="020B0503020204020204" pitchFamily="34" charset="-122"/>
                <a:ea typeface="微软雅黑" panose="020B0503020204020204" pitchFamily="34" charset="-122"/>
              </a:rPr>
              <a:t>第二阶段</a:t>
            </a:r>
            <a:endParaRPr lang="zh-CN" sz="2000" b="1" dirty="0">
              <a:solidFill>
                <a:srgbClr val="EB5F56"/>
              </a:solidFill>
              <a:latin typeface="微软雅黑" panose="020B0503020204020204" pitchFamily="34" charset="-122"/>
              <a:ea typeface="微软雅黑" panose="020B0503020204020204" pitchFamily="34" charset="-122"/>
            </a:endParaRPr>
          </a:p>
        </p:txBody>
      </p:sp>
      <p:sp>
        <p:nvSpPr>
          <p:cNvPr id="11" name="object 4"/>
          <p:cNvSpPr/>
          <p:nvPr/>
        </p:nvSpPr>
        <p:spPr>
          <a:xfrm>
            <a:off x="7278370" y="3496310"/>
            <a:ext cx="3864610" cy="2768600"/>
          </a:xfrm>
          <a:prstGeom prst="rect">
            <a:avLst/>
          </a:prstGeom>
          <a:blipFill>
            <a:blip r:embed="rId2" cstate="print"/>
            <a:stretch>
              <a:fillRect/>
            </a:stretch>
          </a:blipFill>
        </p:spPr>
        <p:txBody>
          <a:bodyPr wrap="square" lIns="0" tIns="0" rIns="0" bIns="0" rtlCol="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3" presetClass="entr" presetSubtype="528"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ppt_w</p:attrName>
                                        </p:attrNameLst>
                                      </p:cBhvr>
                                      <p:tavLst>
                                        <p:tav tm="0">
                                          <p:val>
                                            <p:fltVal val="0"/>
                                          </p:val>
                                        </p:tav>
                                        <p:tav tm="100000">
                                          <p:val>
                                            <p:strVal val="#ppt_w"/>
                                          </p:val>
                                        </p:tav>
                                      </p:tavLst>
                                    </p:anim>
                                    <p:anim calcmode="lin" valueType="num">
                                      <p:cBhvr>
                                        <p:cTn id="13" dur="2000" fill="hold"/>
                                        <p:tgtEl>
                                          <p:spTgt spid="9"/>
                                        </p:tgtEl>
                                        <p:attrNameLst>
                                          <p:attrName>ppt_h</p:attrName>
                                        </p:attrNameLst>
                                      </p:cBhvr>
                                      <p:tavLst>
                                        <p:tav tm="0">
                                          <p:val>
                                            <p:fltVal val="0"/>
                                          </p:val>
                                        </p:tav>
                                        <p:tav tm="100000">
                                          <p:val>
                                            <p:strVal val="#ppt_h"/>
                                          </p:val>
                                        </p:tav>
                                      </p:tavLst>
                                    </p:anim>
                                    <p:anim calcmode="lin" valueType="num">
                                      <p:cBhvr>
                                        <p:cTn id="14" dur="2000" fill="hold"/>
                                        <p:tgtEl>
                                          <p:spTgt spid="9"/>
                                        </p:tgtEl>
                                        <p:attrNameLst>
                                          <p:attrName>ppt_x</p:attrName>
                                        </p:attrNameLst>
                                      </p:cBhvr>
                                      <p:tavLst>
                                        <p:tav tm="0">
                                          <p:val>
                                            <p:fltVal val="0.5"/>
                                          </p:val>
                                        </p:tav>
                                        <p:tav tm="100000">
                                          <p:val>
                                            <p:strVal val="#ppt_x"/>
                                          </p:val>
                                        </p:tav>
                                      </p:tavLst>
                                    </p:anim>
                                    <p:anim calcmode="lin" valueType="num">
                                      <p:cBhvr>
                                        <p:cTn id="15" dur="2000" fill="hold"/>
                                        <p:tgtEl>
                                          <p:spTgt spid="9"/>
                                        </p:tgtEl>
                                        <p:attrNameLst>
                                          <p:attrName>ppt_y</p:attrName>
                                        </p:attrNameLst>
                                      </p:cBhvr>
                                      <p:tavLst>
                                        <p:tav tm="0">
                                          <p:val>
                                            <p:fltVal val="0.5"/>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11"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 name="FLYING IMPRESSION FID FEIZHAO    qq:1964271550"/>
          <p:cNvSpPr txBox="1"/>
          <p:nvPr/>
        </p:nvSpPr>
        <p:spPr>
          <a:xfrm>
            <a:off x="5201207"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赛事发展</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5"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6" name="FLYING IMPRESSION FID FEIZHAO    qq:1964271550"/>
          <p:cNvSpPr txBox="1"/>
          <p:nvPr/>
        </p:nvSpPr>
        <p:spPr>
          <a:xfrm>
            <a:off x="4377055" y="776605"/>
            <a:ext cx="3457575" cy="370840"/>
          </a:xfrm>
          <a:prstGeom prst="rect">
            <a:avLst/>
          </a:prstGeom>
          <a:noFill/>
        </p:spPr>
        <p:txBody>
          <a:bodyPr wrap="square" rtlCol="0">
            <a:spAutoFit/>
          </a:bodyPr>
          <a:p>
            <a:pPr algn="ctr">
              <a:lnSpc>
                <a:spcPct val="130000"/>
              </a:lnSpc>
            </a:pPr>
            <a:r>
              <a:rPr lang="en-US" sz="1400" dirty="0">
                <a:solidFill>
                  <a:srgbClr val="EB5F56"/>
                </a:solidFill>
                <a:latin typeface="微软雅黑" panose="020B0503020204020204" pitchFamily="34" charset="-122"/>
                <a:ea typeface="微软雅黑" panose="020B0503020204020204" pitchFamily="34" charset="-122"/>
                <a:sym typeface="+mn-ea"/>
              </a:rPr>
              <a:t>Development of </a:t>
            </a:r>
            <a:r>
              <a:rPr lang="en-US" sz="1400" dirty="0">
                <a:solidFill>
                  <a:srgbClr val="EB5F56"/>
                </a:solidFill>
                <a:latin typeface="微软雅黑" panose="020B0503020204020204" pitchFamily="34" charset="-122"/>
                <a:ea typeface="微软雅黑" panose="020B0503020204020204" pitchFamily="34" charset="-122"/>
                <a:sym typeface="+mn-ea"/>
              </a:rPr>
              <a:t> Competition</a:t>
            </a:r>
            <a:r>
              <a:rPr lang="en-US" sz="1400" dirty="0">
                <a:solidFill>
                  <a:srgbClr val="EB5F56"/>
                </a:solidFill>
                <a:latin typeface="微软雅黑" panose="020B0503020204020204" pitchFamily="34" charset="-122"/>
                <a:ea typeface="微软雅黑" panose="020B0503020204020204" pitchFamily="34" charset="-122"/>
                <a:sym typeface="+mn-ea"/>
              </a:rPr>
              <a:t> </a:t>
            </a:r>
            <a:endParaRPr 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7" name="FLYING IMPRESSION FID FEIZHAO    qq:1964271550"/>
          <p:cNvSpPr/>
          <p:nvPr/>
        </p:nvSpPr>
        <p:spPr>
          <a:xfrm>
            <a:off x="882650" y="2157730"/>
            <a:ext cx="10772775" cy="1337945"/>
          </a:xfrm>
          <a:prstGeom prst="rect">
            <a:avLst/>
          </a:prstGeom>
          <a:solidFill>
            <a:srgbClr val="EB5F56"/>
          </a:solidFill>
          <a:ln w="12700">
            <a:noFill/>
          </a:ln>
          <a:effectLst>
            <a:glow rad="139700">
              <a:schemeClr val="accent2">
                <a:satMod val="175000"/>
                <a:alpha val="40000"/>
              </a:schemeClr>
            </a:glow>
          </a:effectLst>
        </p:spPr>
        <p:txBody>
          <a:bodyPr wrap="square">
            <a:spAutoFit/>
          </a:bodyPr>
          <a:p>
            <a:pPr marL="521335">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为了让比赛更具有挑战性，</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取</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消了</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斜</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坡，</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采</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取自</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主</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登台</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方式</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掉落</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擂</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台后也是自主的寻找登台点上</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台</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。并</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引</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入足</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球</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大赛</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分</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组对</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阵</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的方</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法</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到赛</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制</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上，</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避</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免辛苦准备几个月，到头来只</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一场</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排</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位赛</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一场</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淘</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汰赛</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就</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结束</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了</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比赛</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行</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程，比赛赛制更加公平合理。</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FLYING IMPRESSION FID FEIZHAO    qq:1964271550"/>
          <p:cNvSpPr txBox="1"/>
          <p:nvPr/>
        </p:nvSpPr>
        <p:spPr>
          <a:xfrm>
            <a:off x="1260475" y="1644015"/>
            <a:ext cx="1626235" cy="398780"/>
          </a:xfrm>
          <a:prstGeom prst="rect">
            <a:avLst/>
          </a:prstGeom>
          <a:noFill/>
        </p:spPr>
        <p:txBody>
          <a:bodyPr wrap="square" rtlCol="0">
            <a:spAutoFit/>
          </a:bodyPr>
          <a:p>
            <a:pPr algn="r"/>
            <a:r>
              <a:rPr lang="zh-CN" sz="2000" b="1" dirty="0">
                <a:solidFill>
                  <a:srgbClr val="EB5F56"/>
                </a:solidFill>
                <a:latin typeface="微软雅黑" panose="020B0503020204020204" pitchFamily="34" charset="-122"/>
                <a:ea typeface="微软雅黑" panose="020B0503020204020204" pitchFamily="34" charset="-122"/>
              </a:rPr>
              <a:t>第三阶段</a:t>
            </a:r>
            <a:endParaRPr lang="zh-CN" sz="2000" b="1" dirty="0">
              <a:solidFill>
                <a:srgbClr val="EB5F56"/>
              </a:solidFill>
              <a:latin typeface="微软雅黑" panose="020B0503020204020204" pitchFamily="34" charset="-122"/>
              <a:ea typeface="微软雅黑" panose="020B0503020204020204" pitchFamily="34" charset="-122"/>
            </a:endParaRPr>
          </a:p>
        </p:txBody>
      </p:sp>
      <p:pic>
        <p:nvPicPr>
          <p:cNvPr id="11" name="图片 14" descr="说明: C:\Users\jqr\AppData\Local\Temp\WeChat Files\376946127931625116.jpg"/>
          <p:cNvPicPr>
            <a:picLocks noChangeAspect="1" noChangeArrowheads="1"/>
          </p:cNvPicPr>
          <p:nvPr/>
        </p:nvPicPr>
        <p:blipFill>
          <a:blip r:embed="rId2" cstate="print">
            <a:extLst>
              <a:ext uri="{28A0092B-C50C-407E-A947-70E740481C1C}">
                <a14:useLocalDpi xmlns:a14="http://schemas.microsoft.com/office/drawing/2010/main" val="0"/>
              </a:ext>
            </a:extLst>
          </a:blip>
          <a:srcRect t="31787" b="18123"/>
          <a:stretch>
            <a:fillRect/>
          </a:stretch>
        </p:blipFill>
        <p:spPr bwMode="auto">
          <a:xfrm>
            <a:off x="882650" y="3622040"/>
            <a:ext cx="7052945" cy="262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3" presetClass="entr" presetSubtype="528"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ppt_w</p:attrName>
                                        </p:attrNameLst>
                                      </p:cBhvr>
                                      <p:tavLst>
                                        <p:tav tm="0">
                                          <p:val>
                                            <p:fltVal val="0"/>
                                          </p:val>
                                        </p:tav>
                                        <p:tav tm="100000">
                                          <p:val>
                                            <p:strVal val="#ppt_w"/>
                                          </p:val>
                                        </p:tav>
                                      </p:tavLst>
                                    </p:anim>
                                    <p:anim calcmode="lin" valueType="num">
                                      <p:cBhvr>
                                        <p:cTn id="13" dur="2000" fill="hold"/>
                                        <p:tgtEl>
                                          <p:spTgt spid="9"/>
                                        </p:tgtEl>
                                        <p:attrNameLst>
                                          <p:attrName>ppt_h</p:attrName>
                                        </p:attrNameLst>
                                      </p:cBhvr>
                                      <p:tavLst>
                                        <p:tav tm="0">
                                          <p:val>
                                            <p:fltVal val="0"/>
                                          </p:val>
                                        </p:tav>
                                        <p:tav tm="100000">
                                          <p:val>
                                            <p:strVal val="#ppt_h"/>
                                          </p:val>
                                        </p:tav>
                                      </p:tavLst>
                                    </p:anim>
                                    <p:anim calcmode="lin" valueType="num">
                                      <p:cBhvr>
                                        <p:cTn id="14" dur="2000" fill="hold"/>
                                        <p:tgtEl>
                                          <p:spTgt spid="9"/>
                                        </p:tgtEl>
                                        <p:attrNameLst>
                                          <p:attrName>ppt_x</p:attrName>
                                        </p:attrNameLst>
                                      </p:cBhvr>
                                      <p:tavLst>
                                        <p:tav tm="0">
                                          <p:val>
                                            <p:fltVal val="0.5"/>
                                          </p:val>
                                        </p:tav>
                                        <p:tav tm="100000">
                                          <p:val>
                                            <p:strVal val="#ppt_x"/>
                                          </p:val>
                                        </p:tav>
                                      </p:tavLst>
                                    </p:anim>
                                    <p:anim calcmode="lin" valueType="num">
                                      <p:cBhvr>
                                        <p:cTn id="15" dur="2000" fill="hold"/>
                                        <p:tgtEl>
                                          <p:spTgt spid="9"/>
                                        </p:tgtEl>
                                        <p:attrNameLst>
                                          <p:attrName>ppt_y</p:attrName>
                                        </p:attrNameLst>
                                      </p:cBhvr>
                                      <p:tavLst>
                                        <p:tav tm="0">
                                          <p:val>
                                            <p:fltVal val="0.5"/>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 name="FLYING IMPRESSION FID FEIZHAO    qq:1964271550"/>
          <p:cNvSpPr txBox="1"/>
          <p:nvPr/>
        </p:nvSpPr>
        <p:spPr>
          <a:xfrm>
            <a:off x="5201207"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赛事发展</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5"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6" name="FLYING IMPRESSION FID FEIZHAO    qq:1964271550"/>
          <p:cNvSpPr txBox="1"/>
          <p:nvPr/>
        </p:nvSpPr>
        <p:spPr>
          <a:xfrm>
            <a:off x="4377055" y="776605"/>
            <a:ext cx="3457575" cy="370840"/>
          </a:xfrm>
          <a:prstGeom prst="rect">
            <a:avLst/>
          </a:prstGeom>
          <a:noFill/>
        </p:spPr>
        <p:txBody>
          <a:bodyPr wrap="square" rtlCol="0">
            <a:spAutoFit/>
          </a:bodyPr>
          <a:p>
            <a:pPr algn="ctr">
              <a:lnSpc>
                <a:spcPct val="130000"/>
              </a:lnSpc>
            </a:pPr>
            <a:r>
              <a:rPr lang="en-US" sz="1400" dirty="0">
                <a:solidFill>
                  <a:srgbClr val="EB5F56"/>
                </a:solidFill>
                <a:latin typeface="微软雅黑" panose="020B0503020204020204" pitchFamily="34" charset="-122"/>
                <a:ea typeface="微软雅黑" panose="020B0503020204020204" pitchFamily="34" charset="-122"/>
                <a:sym typeface="+mn-ea"/>
              </a:rPr>
              <a:t>Development of </a:t>
            </a:r>
            <a:r>
              <a:rPr lang="en-US" sz="1400" dirty="0">
                <a:solidFill>
                  <a:srgbClr val="EB5F56"/>
                </a:solidFill>
                <a:latin typeface="微软雅黑" panose="020B0503020204020204" pitchFamily="34" charset="-122"/>
                <a:ea typeface="微软雅黑" panose="020B0503020204020204" pitchFamily="34" charset="-122"/>
                <a:sym typeface="+mn-ea"/>
              </a:rPr>
              <a:t> Competition</a:t>
            </a:r>
            <a:r>
              <a:rPr lang="en-US" sz="1400" dirty="0">
                <a:solidFill>
                  <a:srgbClr val="EB5F56"/>
                </a:solidFill>
                <a:latin typeface="微软雅黑" panose="020B0503020204020204" pitchFamily="34" charset="-122"/>
                <a:ea typeface="微软雅黑" panose="020B0503020204020204" pitchFamily="34" charset="-122"/>
                <a:sym typeface="+mn-ea"/>
              </a:rPr>
              <a:t> </a:t>
            </a:r>
            <a:endParaRPr 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7" name="FLYING IMPRESSION FID FEIZHAO    qq:1964271550"/>
          <p:cNvSpPr/>
          <p:nvPr/>
        </p:nvSpPr>
        <p:spPr>
          <a:xfrm>
            <a:off x="2002790" y="2677160"/>
            <a:ext cx="8014970" cy="2030095"/>
          </a:xfrm>
          <a:prstGeom prst="rect">
            <a:avLst/>
          </a:prstGeom>
          <a:solidFill>
            <a:srgbClr val="EB5F56"/>
          </a:solidFill>
          <a:ln w="12700">
            <a:noFill/>
          </a:ln>
          <a:effectLst>
            <a:glow rad="139700">
              <a:schemeClr val="accent2">
                <a:satMod val="175000"/>
                <a:alpha val="40000"/>
              </a:schemeClr>
            </a:glow>
          </a:effectLst>
        </p:spPr>
        <p:txBody>
          <a:bodyPr wrap="square">
            <a:spAutoFit/>
          </a:bodyPr>
          <a:p>
            <a:pPr marL="521335">
              <a:lnSpc>
                <a:spcPct val="150000"/>
              </a:lnSpc>
            </a:pP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为了让比赛紧跟技术发展的趋势，</a:t>
            </a:r>
            <a:r>
              <a:rPr lang="zh-CN" altLang="en-US" spc="-1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加入视觉处理内容，参赛机器人除了要进行正常的擂台格斗之外，还要能对擂台上的能量块进行区分，推下敌方的能量块，大大提升了比赛的技术难度。</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521335">
              <a:lnSpc>
                <a:spcPct val="150000"/>
              </a:lnSpc>
            </a:pP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0"/>
              </a:spcBef>
            </a:pP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FLYING IMPRESSION FID FEIZHAO    qq:1964271550"/>
          <p:cNvSpPr txBox="1"/>
          <p:nvPr/>
        </p:nvSpPr>
        <p:spPr>
          <a:xfrm>
            <a:off x="1250315" y="1652905"/>
            <a:ext cx="1626235" cy="398780"/>
          </a:xfrm>
          <a:prstGeom prst="rect">
            <a:avLst/>
          </a:prstGeom>
          <a:noFill/>
        </p:spPr>
        <p:txBody>
          <a:bodyPr wrap="square" rtlCol="0">
            <a:spAutoFit/>
          </a:bodyPr>
          <a:p>
            <a:pPr algn="r"/>
            <a:r>
              <a:rPr lang="zh-CN" sz="2000" b="1" dirty="0">
                <a:solidFill>
                  <a:srgbClr val="EB5F56"/>
                </a:solidFill>
                <a:latin typeface="微软雅黑" panose="020B0503020204020204" pitchFamily="34" charset="-122"/>
                <a:ea typeface="微软雅黑" panose="020B0503020204020204" pitchFamily="34" charset="-122"/>
              </a:rPr>
              <a:t>现阶段</a:t>
            </a:r>
            <a:endParaRPr lang="zh-CN" sz="2000" b="1" dirty="0">
              <a:solidFill>
                <a:srgbClr val="EB5F56"/>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3" presetClass="entr" presetSubtype="528"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000" fill="hold"/>
                                        <p:tgtEl>
                                          <p:spTgt spid="9"/>
                                        </p:tgtEl>
                                        <p:attrNameLst>
                                          <p:attrName>ppt_w</p:attrName>
                                        </p:attrNameLst>
                                      </p:cBhvr>
                                      <p:tavLst>
                                        <p:tav tm="0">
                                          <p:val>
                                            <p:fltVal val="0"/>
                                          </p:val>
                                        </p:tav>
                                        <p:tav tm="100000">
                                          <p:val>
                                            <p:strVal val="#ppt_w"/>
                                          </p:val>
                                        </p:tav>
                                      </p:tavLst>
                                    </p:anim>
                                    <p:anim calcmode="lin" valueType="num">
                                      <p:cBhvr>
                                        <p:cTn id="13" dur="2000" fill="hold"/>
                                        <p:tgtEl>
                                          <p:spTgt spid="9"/>
                                        </p:tgtEl>
                                        <p:attrNameLst>
                                          <p:attrName>ppt_h</p:attrName>
                                        </p:attrNameLst>
                                      </p:cBhvr>
                                      <p:tavLst>
                                        <p:tav tm="0">
                                          <p:val>
                                            <p:fltVal val="0"/>
                                          </p:val>
                                        </p:tav>
                                        <p:tav tm="100000">
                                          <p:val>
                                            <p:strVal val="#ppt_h"/>
                                          </p:val>
                                        </p:tav>
                                      </p:tavLst>
                                    </p:anim>
                                    <p:anim calcmode="lin" valueType="num">
                                      <p:cBhvr>
                                        <p:cTn id="14" dur="2000" fill="hold"/>
                                        <p:tgtEl>
                                          <p:spTgt spid="9"/>
                                        </p:tgtEl>
                                        <p:attrNameLst>
                                          <p:attrName>ppt_x</p:attrName>
                                        </p:attrNameLst>
                                      </p:cBhvr>
                                      <p:tavLst>
                                        <p:tav tm="0">
                                          <p:val>
                                            <p:fltVal val="0.5"/>
                                          </p:val>
                                        </p:tav>
                                        <p:tav tm="100000">
                                          <p:val>
                                            <p:strVal val="#ppt_x"/>
                                          </p:val>
                                        </p:tav>
                                      </p:tavLst>
                                    </p:anim>
                                    <p:anim calcmode="lin" valueType="num">
                                      <p:cBhvr>
                                        <p:cTn id="15" dur="20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3783965" y="6519633"/>
            <a:ext cx="4114800" cy="365125"/>
          </a:xfrm>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方案展示</a:t>
            </a:r>
            <a:endParaRPr lang="zh-CN" sz="3200" b="1" dirty="0">
              <a:solidFill>
                <a:srgbClr val="364555"/>
              </a:solidFill>
              <a:latin typeface="微软雅黑" panose="020B0503020204020204" pitchFamily="34" charset="-122"/>
              <a:ea typeface="微软雅黑" panose="020B0503020204020204" pitchFamily="34" charset="-122"/>
            </a:endParaRPr>
          </a:p>
        </p:txBody>
      </p:sp>
      <p:sp>
        <p:nvSpPr>
          <p:cNvPr id="5" name="FLYING IMPRESSION FID FEIZHAO    qq:1964271550"/>
          <p:cNvSpPr txBox="1"/>
          <p:nvPr/>
        </p:nvSpPr>
        <p:spPr>
          <a:xfrm>
            <a:off x="4508083" y="776595"/>
            <a:ext cx="3195994"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rPr>
              <a:t>Instance of the car</a:t>
            </a:r>
            <a:endParaRPr lang="en-US" altLang="zh-CN" sz="1400" dirty="0">
              <a:solidFill>
                <a:srgbClr val="EB5F56"/>
              </a:solidFill>
              <a:latin typeface="微软雅黑" panose="020B0503020204020204" pitchFamily="34" charset="-122"/>
              <a:ea typeface="微软雅黑" panose="020B0503020204020204" pitchFamily="34" charset="-122"/>
            </a:endParaRPr>
          </a:p>
        </p:txBody>
      </p:sp>
      <p:cxnSp>
        <p:nvCxnSpPr>
          <p:cNvPr id="6" name="FLYING IMPRESSION FID FEIZHAO    qq:1964271550"/>
          <p:cNvCxnSpPr/>
          <p:nvPr/>
        </p:nvCxnSpPr>
        <p:spPr>
          <a:xfrm>
            <a:off x="5972361" y="1205276"/>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6898005" y="1628140"/>
            <a:ext cx="4199890" cy="3921760"/>
          </a:xfrm>
          <a:prstGeom prst="rect">
            <a:avLst/>
          </a:prstGeom>
        </p:spPr>
      </p:pic>
      <p:sp>
        <p:nvSpPr>
          <p:cNvPr id="9" name="文本框 8"/>
          <p:cNvSpPr txBox="1"/>
          <p:nvPr/>
        </p:nvSpPr>
        <p:spPr>
          <a:xfrm>
            <a:off x="10469245" y="3336290"/>
            <a:ext cx="628650" cy="398780"/>
          </a:xfrm>
          <a:prstGeom prst="rect">
            <a:avLst/>
          </a:prstGeom>
          <a:solidFill>
            <a:schemeClr val="bg2">
              <a:lumMod val="75000"/>
            </a:schemeClr>
          </a:solidFill>
        </p:spPr>
        <p:txBody>
          <a:bodyPr wrap="square" rtlCol="0">
            <a:spAutoFit/>
          </a:bodyPr>
          <a:p>
            <a:r>
              <a:rPr lang="en-US" altLang="zh-CN" sz="2000">
                <a:solidFill>
                  <a:srgbClr val="FF0000"/>
                </a:solidFill>
              </a:rPr>
              <a:t>AD4</a:t>
            </a:r>
            <a:endParaRPr lang="en-US" altLang="zh-CN" sz="2000">
              <a:solidFill>
                <a:srgbClr val="FF0000"/>
              </a:solidFill>
            </a:endParaRPr>
          </a:p>
        </p:txBody>
      </p:sp>
      <p:sp>
        <p:nvSpPr>
          <p:cNvPr id="11" name="文本框 10"/>
          <p:cNvSpPr txBox="1"/>
          <p:nvPr/>
        </p:nvSpPr>
        <p:spPr>
          <a:xfrm>
            <a:off x="6898005" y="3305810"/>
            <a:ext cx="639445" cy="398780"/>
          </a:xfrm>
          <a:prstGeom prst="rect">
            <a:avLst/>
          </a:prstGeom>
          <a:solidFill>
            <a:schemeClr val="bg2">
              <a:lumMod val="90000"/>
            </a:schemeClr>
          </a:solidFill>
        </p:spPr>
        <p:txBody>
          <a:bodyPr wrap="square" rtlCol="0">
            <a:spAutoFit/>
          </a:bodyPr>
          <a:p>
            <a:r>
              <a:rPr lang="en-US" altLang="zh-CN" sz="2000">
                <a:solidFill>
                  <a:srgbClr val="FF0000"/>
                </a:solidFill>
              </a:rPr>
              <a:t>AD2</a:t>
            </a:r>
            <a:endParaRPr lang="en-US" altLang="zh-CN" sz="2000">
              <a:solidFill>
                <a:srgbClr val="FF0000"/>
              </a:solidFill>
            </a:endParaRPr>
          </a:p>
        </p:txBody>
      </p:sp>
      <p:sp>
        <p:nvSpPr>
          <p:cNvPr id="12" name="文本框 11"/>
          <p:cNvSpPr txBox="1"/>
          <p:nvPr/>
        </p:nvSpPr>
        <p:spPr>
          <a:xfrm>
            <a:off x="8436610" y="3351530"/>
            <a:ext cx="619125" cy="398780"/>
          </a:xfrm>
          <a:prstGeom prst="rect">
            <a:avLst/>
          </a:prstGeom>
          <a:noFill/>
        </p:spPr>
        <p:txBody>
          <a:bodyPr wrap="square" rtlCol="0">
            <a:spAutoFit/>
          </a:bodyPr>
          <a:p>
            <a:r>
              <a:rPr lang="en-US" altLang="zh-CN" sz="2000" b="1">
                <a:solidFill>
                  <a:schemeClr val="tx1">
                    <a:lumMod val="95000"/>
                    <a:lumOff val="5000"/>
                  </a:schemeClr>
                </a:solidFill>
              </a:rPr>
              <a:t>ID2</a:t>
            </a:r>
            <a:endParaRPr lang="en-US" altLang="zh-CN" sz="2000" b="1">
              <a:solidFill>
                <a:schemeClr val="tx1">
                  <a:lumMod val="95000"/>
                  <a:lumOff val="5000"/>
                </a:schemeClr>
              </a:solidFill>
            </a:endParaRPr>
          </a:p>
        </p:txBody>
      </p:sp>
      <p:sp>
        <p:nvSpPr>
          <p:cNvPr id="13" name="文本框 12"/>
          <p:cNvSpPr txBox="1"/>
          <p:nvPr/>
        </p:nvSpPr>
        <p:spPr>
          <a:xfrm>
            <a:off x="9055735" y="3351530"/>
            <a:ext cx="619125" cy="398780"/>
          </a:xfrm>
          <a:prstGeom prst="rect">
            <a:avLst/>
          </a:prstGeom>
          <a:noFill/>
        </p:spPr>
        <p:txBody>
          <a:bodyPr wrap="square" rtlCol="0">
            <a:spAutoFit/>
          </a:bodyPr>
          <a:p>
            <a:r>
              <a:rPr lang="en-US" altLang="zh-CN" sz="2000" b="1">
                <a:solidFill>
                  <a:schemeClr val="tx1">
                    <a:lumMod val="95000"/>
                    <a:lumOff val="5000"/>
                  </a:schemeClr>
                </a:solidFill>
              </a:rPr>
              <a:t>ID1</a:t>
            </a:r>
            <a:endParaRPr lang="en-US" altLang="zh-CN" sz="2000" b="1">
              <a:solidFill>
                <a:schemeClr val="tx1">
                  <a:lumMod val="95000"/>
                  <a:lumOff val="5000"/>
                </a:schemeClr>
              </a:solidFill>
            </a:endParaRPr>
          </a:p>
        </p:txBody>
      </p:sp>
      <p:pic>
        <p:nvPicPr>
          <p:cNvPr id="14" name="图片 13"/>
          <p:cNvPicPr>
            <a:picLocks noChangeAspect="1"/>
          </p:cNvPicPr>
          <p:nvPr/>
        </p:nvPicPr>
        <p:blipFill>
          <a:blip r:embed="rId3"/>
          <a:stretch>
            <a:fillRect/>
          </a:stretch>
        </p:blipFill>
        <p:spPr>
          <a:xfrm>
            <a:off x="1005840" y="1706880"/>
            <a:ext cx="4373880" cy="3843020"/>
          </a:xfrm>
          <a:prstGeom prst="rect">
            <a:avLst/>
          </a:prstGeom>
        </p:spPr>
      </p:pic>
      <p:sp>
        <p:nvSpPr>
          <p:cNvPr id="15" name="文本框 14"/>
          <p:cNvSpPr txBox="1"/>
          <p:nvPr/>
        </p:nvSpPr>
        <p:spPr>
          <a:xfrm>
            <a:off x="2007870" y="5676900"/>
            <a:ext cx="7666990" cy="645160"/>
          </a:xfrm>
          <a:prstGeom prst="rect">
            <a:avLst/>
          </a:prstGeom>
          <a:solidFill>
            <a:srgbClr val="EB5F56"/>
          </a:solidFill>
        </p:spPr>
        <p:txBody>
          <a:bodyPr wrap="square" rtlCol="0" anchor="t">
            <a:spAutoFit/>
          </a:bodyPr>
          <a:p>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注意：在使用人工智能控制器时，上方红外传感器接口应为</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IO0</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IO1</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IO2</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IO3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，对应</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AD9-AD12</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，驱动器</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左一右二，其他接口与图片一致。</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方案展示</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5" name="FLYING IMPRESSION FID FEIZHAO    qq:1964271550"/>
          <p:cNvCxnSpPr/>
          <p:nvPr/>
        </p:nvCxnSpPr>
        <p:spPr>
          <a:xfrm>
            <a:off x="5972361" y="1205276"/>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a:stretch>
            <a:fillRect/>
          </a:stretch>
        </p:blipFill>
        <p:spPr>
          <a:xfrm>
            <a:off x="943610" y="1512570"/>
            <a:ext cx="4359832" cy="3844800"/>
          </a:xfrm>
          <a:prstGeom prst="rect">
            <a:avLst/>
          </a:prstGeom>
        </p:spPr>
      </p:pic>
      <p:pic>
        <p:nvPicPr>
          <p:cNvPr id="6" name="图片 5"/>
          <p:cNvPicPr>
            <a:picLocks noChangeAspect="1"/>
          </p:cNvPicPr>
          <p:nvPr/>
        </p:nvPicPr>
        <p:blipFill>
          <a:blip r:embed="rId3"/>
          <a:stretch>
            <a:fillRect/>
          </a:stretch>
        </p:blipFill>
        <p:spPr>
          <a:xfrm>
            <a:off x="5972175" y="1512570"/>
            <a:ext cx="5165519" cy="3844800"/>
          </a:xfrm>
          <a:prstGeom prst="rect">
            <a:avLst/>
          </a:prstGeom>
        </p:spPr>
      </p:pic>
      <p:sp>
        <p:nvSpPr>
          <p:cNvPr id="14" name="文本框 13"/>
          <p:cNvSpPr txBox="1"/>
          <p:nvPr/>
        </p:nvSpPr>
        <p:spPr>
          <a:xfrm>
            <a:off x="1031240" y="5676265"/>
            <a:ext cx="10335895" cy="645160"/>
          </a:xfrm>
          <a:prstGeom prst="rect">
            <a:avLst/>
          </a:prstGeom>
          <a:solidFill>
            <a:srgbClr val="EB5F56"/>
          </a:solidFill>
        </p:spPr>
        <p:txBody>
          <a:bodyPr wrap="square" rtlCol="0" anchor="t">
            <a:spAutoFit/>
          </a:bodyPr>
          <a:p>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注意：在使用人工智能控制器时，上方红外传感器接口应为</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IO0</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IO1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，对应</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AD9</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AD10</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，舵机位置相同，</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左前，右前，左后，右后依次是</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5,6,7,8</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。倾角传感器接</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AD0</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FLYING IMPRESSION FID FEIZHAO    qq:1964271550"/>
          <p:cNvSpPr txBox="1"/>
          <p:nvPr/>
        </p:nvSpPr>
        <p:spPr>
          <a:xfrm>
            <a:off x="4508083" y="776595"/>
            <a:ext cx="3195994"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rPr>
              <a:t>Instance of the car</a:t>
            </a:r>
            <a:endParaRPr lang="en-US" altLang="zh-CN" sz="1400" dirty="0">
              <a:solidFill>
                <a:srgbClr val="EB5F56"/>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119745" y="2320290"/>
            <a:ext cx="1236980" cy="3844800"/>
          </a:xfrm>
          <a:prstGeom prst="rect">
            <a:avLst/>
          </a:prstGeom>
          <a:noFill/>
        </p:spPr>
        <p:txBody>
          <a:bodyPr wrap="square" rtlCol="0">
            <a:spAutoFit/>
          </a:bodyPr>
          <a:p>
            <a:r>
              <a:rPr lang="en-US" altLang="zh-CN" sz="2800">
                <a:solidFill>
                  <a:srgbClr val="FF0000"/>
                </a:solidFill>
              </a:rPr>
              <a:t>AD15</a:t>
            </a:r>
            <a:endParaRPr lang="en-US" altLang="zh-CN" sz="2800">
              <a:solidFill>
                <a:srgbClr val="FF0000"/>
              </a:solidFill>
            </a:endParaRPr>
          </a:p>
        </p:txBody>
      </p:sp>
      <p:cxnSp>
        <p:nvCxnSpPr>
          <p:cNvPr id="11" name="直接箭头连接符 10"/>
          <p:cNvCxnSpPr/>
          <p:nvPr/>
        </p:nvCxnSpPr>
        <p:spPr>
          <a:xfrm flipH="1">
            <a:off x="8231505" y="2721610"/>
            <a:ext cx="365125" cy="537210"/>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方案展示</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5" name="FLYING IMPRESSION FID FEIZHAO    qq:1964271550"/>
          <p:cNvCxnSpPr/>
          <p:nvPr/>
        </p:nvCxnSpPr>
        <p:spPr>
          <a:xfrm>
            <a:off x="5972361" y="1205276"/>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6" name="FLYING IMPRESSION FID FEIZHAO    qq:1964271550"/>
          <p:cNvSpPr txBox="1"/>
          <p:nvPr/>
        </p:nvSpPr>
        <p:spPr>
          <a:xfrm>
            <a:off x="4508083" y="776595"/>
            <a:ext cx="3195994"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rPr>
              <a:t>Instance of the car</a:t>
            </a:r>
            <a:endParaRPr lang="en-US" altLang="zh-CN" sz="1400" dirty="0">
              <a:solidFill>
                <a:srgbClr val="EB5F56"/>
              </a:solidFill>
              <a:latin typeface="微软雅黑" panose="020B0503020204020204" pitchFamily="34" charset="-122"/>
              <a:ea typeface="微软雅黑" panose="020B0503020204020204" pitchFamily="34" charset="-122"/>
            </a:endParaRPr>
          </a:p>
        </p:txBody>
      </p:sp>
      <p:pic>
        <p:nvPicPr>
          <p:cNvPr id="7" name="图片 6" descr="1626493426740"/>
          <p:cNvPicPr>
            <a:picLocks noChangeAspect="1"/>
          </p:cNvPicPr>
          <p:nvPr/>
        </p:nvPicPr>
        <p:blipFill>
          <a:blip r:embed="rId2"/>
          <a:stretch>
            <a:fillRect/>
          </a:stretch>
        </p:blipFill>
        <p:spPr>
          <a:xfrm>
            <a:off x="6207760" y="2139315"/>
            <a:ext cx="5415915" cy="4062095"/>
          </a:xfrm>
          <a:prstGeom prst="rect">
            <a:avLst/>
          </a:prstGeom>
        </p:spPr>
      </p:pic>
      <p:sp>
        <p:nvSpPr>
          <p:cNvPr id="9" name="文本框 8"/>
          <p:cNvSpPr txBox="1"/>
          <p:nvPr/>
        </p:nvSpPr>
        <p:spPr>
          <a:xfrm>
            <a:off x="1050925" y="2786380"/>
            <a:ext cx="4522470" cy="3415030"/>
          </a:xfrm>
          <a:prstGeom prst="rect">
            <a:avLst/>
          </a:prstGeom>
          <a:noFill/>
        </p:spPr>
        <p:txBody>
          <a:bodyPr wrap="square" rtlCol="0" anchor="t">
            <a:spAutoFit/>
          </a:bodyPr>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处理器为基于树莓派</a:t>
            </a:r>
            <a:r>
              <a:rPr lang="en-US" altLang="zh-CN">
                <a:latin typeface="微软雅黑" panose="020B0503020204020204" pitchFamily="34" charset="-122"/>
                <a:ea typeface="微软雅黑" panose="020B0503020204020204" pitchFamily="34" charset="-122"/>
                <a:cs typeface="微软雅黑" panose="020B0503020204020204" pitchFamily="34" charset="-122"/>
              </a:rPr>
              <a:t>4B</a:t>
            </a:r>
            <a:r>
              <a:rPr lang="zh-CN" altLang="en-US">
                <a:latin typeface="微软雅黑" panose="020B0503020204020204" pitchFamily="34" charset="-122"/>
                <a:ea typeface="微软雅黑" panose="020B0503020204020204" pitchFamily="34" charset="-122"/>
                <a:cs typeface="微软雅黑" panose="020B0503020204020204" pitchFamily="34" charset="-122"/>
              </a:rPr>
              <a:t>的人工智能控制器，</a:t>
            </a:r>
            <a:r>
              <a:rPr lang="zh-CN">
                <a:latin typeface="微软雅黑" panose="020B0503020204020204" pitchFamily="34" charset="-122"/>
                <a:ea typeface="微软雅黑" panose="020B0503020204020204" pitchFamily="34" charset="-122"/>
                <a:cs typeface="微软雅黑" panose="020B0503020204020204" pitchFamily="34" charset="-122"/>
              </a:rPr>
              <a:t>较于之前基于</a:t>
            </a:r>
            <a:r>
              <a:rPr lang="en-US" altLang="zh-CN">
                <a:latin typeface="微软雅黑" panose="020B0503020204020204" pitchFamily="34" charset="-122"/>
                <a:ea typeface="微软雅黑" panose="020B0503020204020204" pitchFamily="34" charset="-122"/>
                <a:cs typeface="微软雅黑" panose="020B0503020204020204" pitchFamily="34" charset="-122"/>
              </a:rPr>
              <a:t>stm32</a:t>
            </a:r>
            <a:r>
              <a:rPr lang="zh-CN" altLang="en-US">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a:latin typeface="微软雅黑" panose="020B0503020204020204" pitchFamily="34" charset="-122"/>
                <a:ea typeface="微软雅黑" panose="020B0503020204020204" pitchFamily="34" charset="-122"/>
                <a:cs typeface="微软雅黑" panose="020B0503020204020204" pitchFamily="34" charset="-122"/>
              </a:rPr>
              <a:t>luby</a:t>
            </a:r>
            <a:r>
              <a:rPr lang="zh-CN" altLang="en-US">
                <a:latin typeface="微软雅黑" panose="020B0503020204020204" pitchFamily="34" charset="-122"/>
                <a:ea typeface="微软雅黑" panose="020B0503020204020204" pitchFamily="34" charset="-122"/>
                <a:cs typeface="微软雅黑" panose="020B0503020204020204" pitchFamily="34" charset="-122"/>
              </a:rPr>
              <a:t>控制器增加了图像处理等功能。；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传感器由红外光电传感器，红外测距传感器，倾角传感器组成，上方增加了一个摄像头作为敌我</a:t>
            </a:r>
            <a:r>
              <a:rPr lang="en-US" altLang="zh-CN">
                <a:latin typeface="微软雅黑" panose="020B0503020204020204" pitchFamily="34" charset="-122"/>
                <a:ea typeface="微软雅黑" panose="020B0503020204020204" pitchFamily="34" charset="-122"/>
                <a:cs typeface="微软雅黑" panose="020B0503020204020204" pitchFamily="34" charset="-122"/>
              </a:rPr>
              <a:t>apriltag</a:t>
            </a:r>
            <a:r>
              <a:rPr lang="zh-CN" altLang="en-US">
                <a:latin typeface="微软雅黑" panose="020B0503020204020204" pitchFamily="34" charset="-122"/>
                <a:ea typeface="微软雅黑" panose="020B0503020204020204" pitchFamily="34" charset="-122"/>
                <a:cs typeface="微软雅黑" panose="020B0503020204020204" pitchFamily="34" charset="-122"/>
              </a:rPr>
              <a:t>码的识别；</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采用了两个BDMC1203驱动器，四轮驱动，差速转弯。</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FLYING IMPRESSION FID FEIZHAO    qq:1964271550"/>
          <p:cNvSpPr txBox="1"/>
          <p:nvPr/>
        </p:nvSpPr>
        <p:spPr>
          <a:xfrm>
            <a:off x="1158875" y="1804670"/>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机器人描述</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dirty="0"/>
          </a:p>
        </p:txBody>
      </p:sp>
      <p:sp>
        <p:nvSpPr>
          <p:cNvPr id="8" name="文本框 7"/>
          <p:cNvSpPr txBox="1"/>
          <p:nvPr/>
        </p:nvSpPr>
        <p:spPr>
          <a:xfrm>
            <a:off x="274320" y="923278"/>
            <a:ext cx="11076431" cy="1660525"/>
          </a:xfrm>
          <a:prstGeom prst="rect">
            <a:avLst/>
          </a:prstGeom>
          <a:noFill/>
        </p:spPr>
        <p:txBody>
          <a:bodyPr wrap="square" rtlCol="0">
            <a:spAutoFit/>
          </a:bodyPr>
          <a:lstStyle/>
          <a:p>
            <a:pPr>
              <a:lnSpc>
                <a:spcPct val="150000"/>
              </a:lnSpc>
              <a:spcBef>
                <a:spcPct val="0"/>
              </a:spcBef>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配套</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的有图像化编程软件，也支持</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语言直接编程，使用图形化软件编程时会同时生成对应的</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代码，加强学生对</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语言的学习。创意之星有两个版本，标准版和高级版。高级版可以</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rPr>
              <a:t>直接搭载摄像头进行图像处理</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。通过搭配比赛组件包，“开环标准平台组件包”“闭环大功率驱动组件包”可以参加多个大赛。</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rPr>
              <a:t>配有国家普通高校“十三五”规划教材、《构型搭建指南》和《实验指导书》、数据手册等文档，并提供所有结构件的</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3D</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rPr>
              <a:t>模型，便于用户学习</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a:hlinkClick r:id="rId1" action="ppaction://hlinkfile"/>
          </p:cNvPr>
          <p:cNvPicPr>
            <a:picLocks noChangeAspect="1"/>
          </p:cNvPicPr>
          <p:nvPr/>
        </p:nvPicPr>
        <p:blipFill>
          <a:blip r:embed="rId2"/>
          <a:stretch>
            <a:fillRect/>
          </a:stretch>
        </p:blipFill>
        <p:spPr>
          <a:xfrm>
            <a:off x="1014432" y="3056217"/>
            <a:ext cx="3024168" cy="1637631"/>
          </a:xfrm>
          <a:prstGeom prst="rect">
            <a:avLst/>
          </a:prstGeom>
        </p:spPr>
      </p:pic>
      <p:pic>
        <p:nvPicPr>
          <p:cNvPr id="10" name="图片 9"/>
          <p:cNvPicPr>
            <a:picLocks noChangeAspect="1"/>
          </p:cNvPicPr>
          <p:nvPr/>
        </p:nvPicPr>
        <p:blipFill>
          <a:blip r:embed="rId3"/>
          <a:stretch>
            <a:fillRect/>
          </a:stretch>
        </p:blipFill>
        <p:spPr>
          <a:xfrm>
            <a:off x="1014432" y="4766162"/>
            <a:ext cx="3024168" cy="1655065"/>
          </a:xfrm>
          <a:prstGeom prst="rect">
            <a:avLst/>
          </a:prstGeom>
        </p:spPr>
      </p:pic>
      <p:pic>
        <p:nvPicPr>
          <p:cNvPr id="11" name="图片 10">
            <a:hlinkClick r:id="rId4" action="ppaction://hlinkfile"/>
          </p:cNvPr>
          <p:cNvPicPr>
            <a:picLocks noChangeAspect="1"/>
          </p:cNvPicPr>
          <p:nvPr/>
        </p:nvPicPr>
        <p:blipFill rotWithShape="1">
          <a:blip r:embed="rId5"/>
          <a:srcRect r="3326" b="3684"/>
          <a:stretch>
            <a:fillRect/>
          </a:stretch>
        </p:blipFill>
        <p:spPr>
          <a:xfrm>
            <a:off x="4723969" y="3429000"/>
            <a:ext cx="2938132" cy="2239752"/>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325654" y="3856732"/>
            <a:ext cx="2816530" cy="1606322"/>
          </a:xfrm>
          <a:prstGeom prst="rect">
            <a:avLst/>
          </a:prstGeom>
        </p:spPr>
      </p:pic>
      <p:pic>
        <p:nvPicPr>
          <p:cNvPr id="15" name="图片 5"/>
          <p:cNvPicPr>
            <a:picLocks noChangeAspect="1"/>
          </p:cNvPicPr>
          <p:nvPr/>
        </p:nvPicPr>
        <p:blipFill>
          <a:blip r:embed="rId7" cstate="print"/>
          <a:srcRect/>
          <a:stretch>
            <a:fillRect/>
          </a:stretch>
        </p:blipFill>
        <p:spPr bwMode="auto">
          <a:xfrm>
            <a:off x="9777375" y="3450398"/>
            <a:ext cx="1400193" cy="1733684"/>
          </a:xfrm>
          <a:prstGeom prst="rect">
            <a:avLst/>
          </a:prstGeom>
          <a:noFill/>
          <a:ln>
            <a:noFill/>
          </a:ln>
        </p:spPr>
      </p:pic>
      <p:sp>
        <p:nvSpPr>
          <p:cNvPr id="2"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教学平台概述</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创意之星简介</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5" name="图片 4"/>
          <p:cNvPicPr>
            <a:picLocks noChangeAspect="1"/>
          </p:cNvPicPr>
          <p:nvPr/>
        </p:nvPicPr>
        <p:blipFill>
          <a:blip r:embed="rId8" cstate="print"/>
          <a:stretch>
            <a:fillRect/>
          </a:stretch>
        </p:blipFill>
        <p:spPr>
          <a:xfrm>
            <a:off x="220030" y="448720"/>
            <a:ext cx="408433" cy="420625"/>
          </a:xfrm>
          <a:prstGeom prst="rect">
            <a:avLst/>
          </a:prstGeom>
        </p:spPr>
      </p:pic>
    </p:spTree>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grpSp>
        <p:nvGrpSpPr>
          <p:cNvPr id="15" name="FLYING IMPRESSION FID FEIZHAO    qq:1964271550"/>
          <p:cNvGrpSpPr/>
          <p:nvPr/>
        </p:nvGrpSpPr>
        <p:grpSpPr>
          <a:xfrm>
            <a:off x="6309233" y="1994106"/>
            <a:ext cx="4668594" cy="4069867"/>
            <a:chOff x="2098355" y="789986"/>
            <a:chExt cx="4201275" cy="3662479"/>
          </a:xfrm>
        </p:grpSpPr>
        <p:pic>
          <p:nvPicPr>
            <p:cNvPr id="16" name="FLYING IMPRESSION FID FEIZHAO    qq:19642715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9685" y="888933"/>
              <a:ext cx="3878611" cy="2585925"/>
            </a:xfrm>
            <a:prstGeom prst="rect">
              <a:avLst/>
            </a:prstGeom>
          </p:spPr>
        </p:pic>
        <p:grpSp>
          <p:nvGrpSpPr>
            <p:cNvPr id="17" name="组合 16"/>
            <p:cNvGrpSpPr/>
            <p:nvPr/>
          </p:nvGrpSpPr>
          <p:grpSpPr>
            <a:xfrm>
              <a:off x="2098355" y="789986"/>
              <a:ext cx="4201275" cy="3662479"/>
              <a:chOff x="3552668" y="726551"/>
              <a:chExt cx="5148000" cy="4487791"/>
            </a:xfrm>
          </p:grpSpPr>
          <p:sp>
            <p:nvSpPr>
              <p:cNvPr id="18" name="FLYING IMPRESSION FID FEIZHAO    qq:1964271550"/>
              <p:cNvSpPr/>
              <p:nvPr/>
            </p:nvSpPr>
            <p:spPr>
              <a:xfrm>
                <a:off x="3726648" y="4871204"/>
                <a:ext cx="4800040" cy="343138"/>
              </a:xfrm>
              <a:prstGeom prst="ellipse">
                <a:avLst/>
              </a:prstGeom>
              <a:gradFill flip="none" rotWithShape="1">
                <a:gsLst>
                  <a:gs pos="0">
                    <a:schemeClr val="tx1">
                      <a:alpha val="60000"/>
                      <a:lumMod val="85000"/>
                      <a:lumOff val="15000"/>
                    </a:schemeClr>
                  </a:gs>
                  <a:gs pos="100000">
                    <a:srgbClr val="0D0D0D">
                      <a:alpha val="0"/>
                      <a:lumMod val="85000"/>
                      <a:lumOff val="15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FLYING IMPRESSION FID FEIZHAO    qq:1964271550"/>
              <p:cNvSpPr/>
              <p:nvPr/>
            </p:nvSpPr>
            <p:spPr>
              <a:xfrm>
                <a:off x="3552668" y="726551"/>
                <a:ext cx="5148000" cy="3132000"/>
              </a:xfrm>
              <a:custGeom>
                <a:avLst/>
                <a:gdLst>
                  <a:gd name="connsiteX0" fmla="*/ 216000 w 5148000"/>
                  <a:gd name="connsiteY0" fmla="*/ 216000 h 3132000"/>
                  <a:gd name="connsiteX1" fmla="*/ 216000 w 5148000"/>
                  <a:gd name="connsiteY1" fmla="*/ 2916000 h 3132000"/>
                  <a:gd name="connsiteX2" fmla="*/ 4932000 w 5148000"/>
                  <a:gd name="connsiteY2" fmla="*/ 2916000 h 3132000"/>
                  <a:gd name="connsiteX3" fmla="*/ 4932000 w 5148000"/>
                  <a:gd name="connsiteY3" fmla="*/ 216000 h 3132000"/>
                  <a:gd name="connsiteX4" fmla="*/ 181341 w 5148000"/>
                  <a:gd name="connsiteY4" fmla="*/ 0 h 3132000"/>
                  <a:gd name="connsiteX5" fmla="*/ 4966659 w 5148000"/>
                  <a:gd name="connsiteY5" fmla="*/ 0 h 3132000"/>
                  <a:gd name="connsiteX6" fmla="*/ 5148000 w 5148000"/>
                  <a:gd name="connsiteY6" fmla="*/ 181341 h 3132000"/>
                  <a:gd name="connsiteX7" fmla="*/ 5148000 w 5148000"/>
                  <a:gd name="connsiteY7" fmla="*/ 3132000 h 3132000"/>
                  <a:gd name="connsiteX8" fmla="*/ 0 w 5148000"/>
                  <a:gd name="connsiteY8" fmla="*/ 3132000 h 3132000"/>
                  <a:gd name="connsiteX9" fmla="*/ 0 w 5148000"/>
                  <a:gd name="connsiteY9" fmla="*/ 181341 h 3132000"/>
                  <a:gd name="connsiteX10" fmla="*/ 181341 w 5148000"/>
                  <a:gd name="connsiteY10" fmla="*/ 0 h 3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8000" h="3132000">
                    <a:moveTo>
                      <a:pt x="216000" y="216000"/>
                    </a:moveTo>
                    <a:lnTo>
                      <a:pt x="216000" y="2916000"/>
                    </a:lnTo>
                    <a:lnTo>
                      <a:pt x="4932000" y="2916000"/>
                    </a:lnTo>
                    <a:lnTo>
                      <a:pt x="4932000" y="216000"/>
                    </a:lnTo>
                    <a:close/>
                    <a:moveTo>
                      <a:pt x="181341" y="0"/>
                    </a:moveTo>
                    <a:lnTo>
                      <a:pt x="4966659" y="0"/>
                    </a:lnTo>
                    <a:cubicBezTo>
                      <a:pt x="5066811" y="0"/>
                      <a:pt x="5148000" y="81189"/>
                      <a:pt x="5148000" y="181341"/>
                    </a:cubicBezTo>
                    <a:lnTo>
                      <a:pt x="5148000" y="3132000"/>
                    </a:lnTo>
                    <a:lnTo>
                      <a:pt x="0" y="3132000"/>
                    </a:lnTo>
                    <a:lnTo>
                      <a:pt x="0" y="181341"/>
                    </a:lnTo>
                    <a:cubicBezTo>
                      <a:pt x="0" y="81189"/>
                      <a:pt x="81189" y="0"/>
                      <a:pt x="18134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 name="FLYING IMPRESSION FID FEIZHAO    qq:1964271550"/>
              <p:cNvSpPr/>
              <p:nvPr/>
            </p:nvSpPr>
            <p:spPr>
              <a:xfrm>
                <a:off x="3552668" y="3858551"/>
                <a:ext cx="5148000" cy="509665"/>
              </a:xfrm>
              <a:custGeom>
                <a:avLst/>
                <a:gdLst>
                  <a:gd name="connsiteX0" fmla="*/ 0 w 5148000"/>
                  <a:gd name="connsiteY0" fmla="*/ 0 h 509665"/>
                  <a:gd name="connsiteX1" fmla="*/ 5148000 w 5148000"/>
                  <a:gd name="connsiteY1" fmla="*/ 0 h 509665"/>
                  <a:gd name="connsiteX2" fmla="*/ 5148000 w 5148000"/>
                  <a:gd name="connsiteY2" fmla="*/ 328324 h 509665"/>
                  <a:gd name="connsiteX3" fmla="*/ 4966659 w 5148000"/>
                  <a:gd name="connsiteY3" fmla="*/ 509665 h 509665"/>
                  <a:gd name="connsiteX4" fmla="*/ 181341 w 5148000"/>
                  <a:gd name="connsiteY4" fmla="*/ 509665 h 509665"/>
                  <a:gd name="connsiteX5" fmla="*/ 0 w 5148000"/>
                  <a:gd name="connsiteY5" fmla="*/ 328324 h 50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8000" h="509665">
                    <a:moveTo>
                      <a:pt x="0" y="0"/>
                    </a:moveTo>
                    <a:lnTo>
                      <a:pt x="5148000" y="0"/>
                    </a:lnTo>
                    <a:lnTo>
                      <a:pt x="5148000" y="328324"/>
                    </a:lnTo>
                    <a:cubicBezTo>
                      <a:pt x="5148000" y="428476"/>
                      <a:pt x="5066811" y="509665"/>
                      <a:pt x="4966659" y="509665"/>
                    </a:cubicBezTo>
                    <a:lnTo>
                      <a:pt x="181341" y="509665"/>
                    </a:lnTo>
                    <a:cubicBezTo>
                      <a:pt x="81189" y="509665"/>
                      <a:pt x="0" y="428476"/>
                      <a:pt x="0" y="328324"/>
                    </a:cubicBezTo>
                    <a:close/>
                  </a:path>
                </a:pathLst>
              </a:custGeom>
              <a:gradFill>
                <a:gsLst>
                  <a:gs pos="0">
                    <a:srgbClr val="929398"/>
                  </a:gs>
                  <a:gs pos="100000">
                    <a:srgbClr val="D0D2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FLYING IMPRESSION FID FEIZHAO    qq:1964271550"/>
              <p:cNvSpPr/>
              <p:nvPr/>
            </p:nvSpPr>
            <p:spPr>
              <a:xfrm>
                <a:off x="5126730" y="4368216"/>
                <a:ext cx="1999876" cy="674557"/>
              </a:xfrm>
              <a:custGeom>
                <a:avLst/>
                <a:gdLst>
                  <a:gd name="connsiteX0" fmla="*/ 485189 w 2612038"/>
                  <a:gd name="connsiteY0" fmla="*/ 0 h 1054155"/>
                  <a:gd name="connsiteX1" fmla="*/ 2126847 w 2612038"/>
                  <a:gd name="connsiteY1" fmla="*/ 0 h 1054155"/>
                  <a:gd name="connsiteX2" fmla="*/ 2346146 w 2612038"/>
                  <a:gd name="connsiteY2" fmla="*/ 776937 h 1054155"/>
                  <a:gd name="connsiteX3" fmla="*/ 2612036 w 2612038"/>
                  <a:gd name="connsiteY3" fmla="*/ 974364 h 1054155"/>
                  <a:gd name="connsiteX4" fmla="*/ 2564864 w 2612038"/>
                  <a:gd name="connsiteY4" fmla="*/ 974364 h 1054155"/>
                  <a:gd name="connsiteX5" fmla="*/ 2585504 w 2612038"/>
                  <a:gd name="connsiteY5" fmla="*/ 977608 h 1054155"/>
                  <a:gd name="connsiteX6" fmla="*/ 2612038 w 2612038"/>
                  <a:gd name="connsiteY6" fmla="*/ 990447 h 1054155"/>
                  <a:gd name="connsiteX7" fmla="*/ 1306019 w 2612038"/>
                  <a:gd name="connsiteY7" fmla="*/ 1054155 h 1054155"/>
                  <a:gd name="connsiteX8" fmla="*/ 0 w 2612038"/>
                  <a:gd name="connsiteY8" fmla="*/ 990447 h 1054155"/>
                  <a:gd name="connsiteX9" fmla="*/ 26534 w 2612038"/>
                  <a:gd name="connsiteY9" fmla="*/ 977608 h 1054155"/>
                  <a:gd name="connsiteX10" fmla="*/ 47175 w 2612038"/>
                  <a:gd name="connsiteY10" fmla="*/ 974364 h 1054155"/>
                  <a:gd name="connsiteX11" fmla="*/ 0 w 2612038"/>
                  <a:gd name="connsiteY11" fmla="*/ 974364 h 1054155"/>
                  <a:gd name="connsiteX12" fmla="*/ 265890 w 2612038"/>
                  <a:gd name="connsiteY12" fmla="*/ 776937 h 105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2038" h="1054155">
                    <a:moveTo>
                      <a:pt x="485189" y="0"/>
                    </a:moveTo>
                    <a:lnTo>
                      <a:pt x="2126847" y="0"/>
                    </a:lnTo>
                    <a:lnTo>
                      <a:pt x="2346146" y="776937"/>
                    </a:lnTo>
                    <a:lnTo>
                      <a:pt x="2612036" y="974364"/>
                    </a:lnTo>
                    <a:lnTo>
                      <a:pt x="2564864" y="974364"/>
                    </a:lnTo>
                    <a:lnTo>
                      <a:pt x="2585504" y="977608"/>
                    </a:lnTo>
                    <a:cubicBezTo>
                      <a:pt x="2602902" y="981755"/>
                      <a:pt x="2612038" y="986049"/>
                      <a:pt x="2612038" y="990447"/>
                    </a:cubicBezTo>
                    <a:cubicBezTo>
                      <a:pt x="2612038" y="1025632"/>
                      <a:pt x="2027313" y="1054155"/>
                      <a:pt x="1306019" y="1054155"/>
                    </a:cubicBezTo>
                    <a:cubicBezTo>
                      <a:pt x="584725" y="1054155"/>
                      <a:pt x="0" y="1025632"/>
                      <a:pt x="0" y="990447"/>
                    </a:cubicBezTo>
                    <a:cubicBezTo>
                      <a:pt x="0" y="986049"/>
                      <a:pt x="9136" y="981755"/>
                      <a:pt x="26534" y="977608"/>
                    </a:cubicBezTo>
                    <a:lnTo>
                      <a:pt x="47175" y="974364"/>
                    </a:lnTo>
                    <a:lnTo>
                      <a:pt x="0" y="974364"/>
                    </a:lnTo>
                    <a:lnTo>
                      <a:pt x="265890" y="776937"/>
                    </a:lnTo>
                    <a:close/>
                  </a:path>
                </a:pathLst>
              </a:custGeom>
              <a:gradFill>
                <a:gsLst>
                  <a:gs pos="31000">
                    <a:srgbClr val="F2F2F2"/>
                  </a:gs>
                  <a:gs pos="13000">
                    <a:srgbClr val="929398"/>
                  </a:gs>
                  <a:gs pos="67000">
                    <a:srgbClr val="CCCCCE"/>
                  </a:gs>
                  <a:gs pos="100000">
                    <a:srgbClr val="9293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FLYING IMPRESSION FID FEIZHAO    qq:1964271550"/>
              <p:cNvSpPr/>
              <p:nvPr/>
            </p:nvSpPr>
            <p:spPr>
              <a:xfrm>
                <a:off x="5126730" y="5006773"/>
                <a:ext cx="1999876" cy="36000"/>
              </a:xfrm>
              <a:prstGeom prst="rect">
                <a:avLst/>
              </a:prstGeom>
              <a:gradFill>
                <a:gsLst>
                  <a:gs pos="0">
                    <a:srgbClr val="262626"/>
                  </a:gs>
                  <a:gs pos="50000">
                    <a:srgbClr val="404040"/>
                  </a:gs>
                  <a:gs pos="100000">
                    <a:srgbClr val="26262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FLYING IMPRESSION FID FEIZHAO    qq:1964271550"/>
              <p:cNvSpPr/>
              <p:nvPr/>
            </p:nvSpPr>
            <p:spPr>
              <a:xfrm>
                <a:off x="6424414" y="726551"/>
                <a:ext cx="2276254" cy="3132000"/>
              </a:xfrm>
              <a:custGeom>
                <a:avLst/>
                <a:gdLst>
                  <a:gd name="connsiteX0" fmla="*/ 0 w 2276254"/>
                  <a:gd name="connsiteY0" fmla="*/ 0 h 3132000"/>
                  <a:gd name="connsiteX1" fmla="*/ 777237 w 2276254"/>
                  <a:gd name="connsiteY1" fmla="*/ 0 h 3132000"/>
                  <a:gd name="connsiteX2" fmla="*/ 1768840 w 2276254"/>
                  <a:gd name="connsiteY2" fmla="*/ 0 h 3132000"/>
                  <a:gd name="connsiteX3" fmla="*/ 2054039 w 2276254"/>
                  <a:gd name="connsiteY3" fmla="*/ 0 h 3132000"/>
                  <a:gd name="connsiteX4" fmla="*/ 2276254 w 2276254"/>
                  <a:gd name="connsiteY4" fmla="*/ 222215 h 3132000"/>
                  <a:gd name="connsiteX5" fmla="*/ 2276254 w 2276254"/>
                  <a:gd name="connsiteY5" fmla="*/ 2909785 h 3132000"/>
                  <a:gd name="connsiteX6" fmla="*/ 2054039 w 2276254"/>
                  <a:gd name="connsiteY6" fmla="*/ 3132000 h 3132000"/>
                  <a:gd name="connsiteX7" fmla="*/ 1326630 w 2276254"/>
                  <a:gd name="connsiteY7" fmla="*/ 3132000 h 3132000"/>
                  <a:gd name="connsiteX8" fmla="*/ 777237 w 2276254"/>
                  <a:gd name="connsiteY8" fmla="*/ 3132000 h 3132000"/>
                  <a:gd name="connsiteX9" fmla="*/ 442210 w 2276254"/>
                  <a:gd name="connsiteY9" fmla="*/ 3132000 h 3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6254" h="3132000">
                    <a:moveTo>
                      <a:pt x="0" y="0"/>
                    </a:moveTo>
                    <a:lnTo>
                      <a:pt x="777237" y="0"/>
                    </a:lnTo>
                    <a:lnTo>
                      <a:pt x="1768840" y="0"/>
                    </a:lnTo>
                    <a:lnTo>
                      <a:pt x="2054039" y="0"/>
                    </a:lnTo>
                    <a:cubicBezTo>
                      <a:pt x="2176765" y="0"/>
                      <a:pt x="2276254" y="99489"/>
                      <a:pt x="2276254" y="222215"/>
                    </a:cubicBezTo>
                    <a:lnTo>
                      <a:pt x="2276254" y="2909785"/>
                    </a:lnTo>
                    <a:cubicBezTo>
                      <a:pt x="2276254" y="3032511"/>
                      <a:pt x="2176765" y="3132000"/>
                      <a:pt x="2054039" y="3132000"/>
                    </a:cubicBezTo>
                    <a:lnTo>
                      <a:pt x="1326630" y="3132000"/>
                    </a:lnTo>
                    <a:lnTo>
                      <a:pt x="777237" y="3132000"/>
                    </a:lnTo>
                    <a:lnTo>
                      <a:pt x="442210" y="3132000"/>
                    </a:lnTo>
                    <a:close/>
                  </a:path>
                </a:pathLst>
              </a:custGeom>
              <a:gradFill>
                <a:gsLst>
                  <a:gs pos="0">
                    <a:srgbClr val="FFFFFF">
                      <a:alpha val="60000"/>
                    </a:srgbClr>
                  </a:gs>
                  <a:gs pos="67000">
                    <a:srgbClr val="FFFFFF">
                      <a:alpha val="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FLYING IMPRESSION FID FEIZHAO    qq:1964271550"/>
              <p:cNvPicPr>
                <a:picLocks noChangeAspect="1"/>
              </p:cNvPicPr>
              <p:nvPr/>
            </p:nvPicPr>
            <p:blipFill>
              <a:blip r:embed="rId3"/>
              <a:stretch>
                <a:fillRect/>
              </a:stretch>
            </p:blipFill>
            <p:spPr>
              <a:xfrm>
                <a:off x="6003655" y="3959266"/>
                <a:ext cx="246025" cy="299843"/>
              </a:xfrm>
              <a:prstGeom prst="rect">
                <a:avLst/>
              </a:prstGeom>
            </p:spPr>
          </p:pic>
        </p:grpSp>
      </p:grpSp>
      <p:sp>
        <p:nvSpPr>
          <p:cNvPr id="2" name="FLYING IMPRESSION FID FEIZHAO    qq:1964271550"/>
          <p:cNvSpPr txBox="1"/>
          <p:nvPr/>
        </p:nvSpPr>
        <p:spPr>
          <a:xfrm>
            <a:off x="4998006" y="192896"/>
            <a:ext cx="22148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机器人搭建</a:t>
            </a:r>
            <a:endParaRPr lang="zh-CN" sz="3200" b="1" dirty="0">
              <a:solidFill>
                <a:srgbClr val="364555"/>
              </a:solidFill>
              <a:latin typeface="微软雅黑" panose="020B0503020204020204" pitchFamily="34" charset="-122"/>
              <a:ea typeface="微软雅黑" panose="020B0503020204020204" pitchFamily="34" charset="-122"/>
            </a:endParaRPr>
          </a:p>
        </p:txBody>
      </p:sp>
      <p:sp>
        <p:nvSpPr>
          <p:cNvPr id="6" name="FLYING IMPRESSION FID FEIZHAO    qq:1964271550"/>
          <p:cNvSpPr txBox="1"/>
          <p:nvPr/>
        </p:nvSpPr>
        <p:spPr>
          <a:xfrm>
            <a:off x="4508083" y="776595"/>
            <a:ext cx="3195994"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rPr>
              <a:t>Robot construction</a:t>
            </a:r>
            <a:endParaRPr lang="en-US" altLang="zh-CN" sz="1400" dirty="0">
              <a:solidFill>
                <a:srgbClr val="EB5F56"/>
              </a:solidFill>
              <a:latin typeface="微软雅黑" panose="020B0503020204020204" pitchFamily="34" charset="-122"/>
              <a:ea typeface="微软雅黑" panose="020B0503020204020204" pitchFamily="34" charset="-122"/>
            </a:endParaRPr>
          </a:p>
        </p:txBody>
      </p:sp>
      <p:cxnSp>
        <p:nvCxnSpPr>
          <p:cNvPr id="13" name="FLYING IMPRESSION FID FEIZHAO    qq:1964271550"/>
          <p:cNvCxnSpPr/>
          <p:nvPr/>
        </p:nvCxnSpPr>
        <p:spPr>
          <a:xfrm>
            <a:off x="5972361" y="1205276"/>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pic>
        <p:nvPicPr>
          <p:cNvPr id="14" name="图片 13" descr="老师工资-01"/>
          <p:cNvPicPr>
            <a:picLocks noChangeAspect="1"/>
          </p:cNvPicPr>
          <p:nvPr/>
        </p:nvPicPr>
        <p:blipFill>
          <a:blip r:embed="rId4"/>
          <a:stretch>
            <a:fillRect/>
          </a:stretch>
        </p:blipFill>
        <p:spPr>
          <a:xfrm>
            <a:off x="2605405" y="4389120"/>
            <a:ext cx="590550" cy="590550"/>
          </a:xfrm>
          <a:prstGeom prst="rect">
            <a:avLst/>
          </a:prstGeom>
        </p:spPr>
      </p:pic>
      <p:sp>
        <p:nvSpPr>
          <p:cNvPr id="20" name="文本框 19">
            <a:hlinkClick r:id="rId5" action="ppaction://hlinkfile"/>
          </p:cNvPr>
          <p:cNvSpPr txBox="1"/>
          <p:nvPr/>
        </p:nvSpPr>
        <p:spPr>
          <a:xfrm>
            <a:off x="3195955" y="4557395"/>
            <a:ext cx="1384300" cy="368300"/>
          </a:xfrm>
          <a:prstGeom prst="rect">
            <a:avLst/>
          </a:prstGeom>
          <a:noFill/>
        </p:spPr>
        <p:txBody>
          <a:bodyPr wrap="square" rtlCol="0">
            <a:spAutoFit/>
          </a:bodyPr>
          <a:p>
            <a:r>
              <a:rPr lang="zh-CN" altLang="en-US">
                <a:solidFill>
                  <a:schemeClr val="accent1">
                    <a:lumMod val="75000"/>
                  </a:schemeClr>
                </a:solidFill>
                <a:latin typeface="微软雅黑" panose="020B0503020204020204" pitchFamily="34" charset="-122"/>
                <a:ea typeface="微软雅黑" panose="020B0503020204020204" pitchFamily="34" charset="-122"/>
              </a:rPr>
              <a:t>搭建视频</a:t>
            </a: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
        <p:nvSpPr>
          <p:cNvPr id="39" name="FLYING IMPRESSION FID FEIZHAO    qq:1964271550"/>
          <p:cNvSpPr/>
          <p:nvPr/>
        </p:nvSpPr>
        <p:spPr>
          <a:xfrm>
            <a:off x="1301466" y="2953690"/>
            <a:ext cx="951581" cy="951582"/>
          </a:xfrm>
          <a:prstGeom prst="round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sz="2400">
              <a:solidFill>
                <a:schemeClr val="bg2">
                  <a:lumMod val="25000"/>
                </a:schemeClr>
              </a:solidFill>
            </a:endParaRPr>
          </a:p>
        </p:txBody>
      </p:sp>
      <p:grpSp>
        <p:nvGrpSpPr>
          <p:cNvPr id="40" name="FLYING IMPRESSION FID FEIZHAO    qq:1964271550"/>
          <p:cNvGrpSpPr/>
          <p:nvPr/>
        </p:nvGrpSpPr>
        <p:grpSpPr>
          <a:xfrm>
            <a:off x="1541643" y="3187868"/>
            <a:ext cx="484051" cy="483225"/>
            <a:chOff x="2581275" y="2582069"/>
            <a:chExt cx="465138" cy="464344"/>
          </a:xfrm>
          <a:solidFill>
            <a:schemeClr val="bg2"/>
          </a:solidFill>
        </p:grpSpPr>
        <p:sp>
          <p:nvSpPr>
            <p:cNvPr id="53" name="FLYING IMPRESSION FID FEIZHAO    qq:1964271550"/>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charset="0"/>
                <a:sym typeface="Gill Sans" charset="0"/>
              </a:endParaRPr>
            </a:p>
          </p:txBody>
        </p:sp>
        <p:sp>
          <p:nvSpPr>
            <p:cNvPr id="54" name="FLYING IMPRESSION FID FEIZHAO    qq:1964271550"/>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charset="0"/>
                <a:sym typeface="Gill Sans" charset="0"/>
              </a:endParaRPr>
            </a:p>
          </p:txBody>
        </p:sp>
      </p:grpSp>
      <p:sp>
        <p:nvSpPr>
          <p:cNvPr id="56" name="FLYING IMPRESSION FID FEIZHAO    qq:1964271550"/>
          <p:cNvSpPr txBox="1"/>
          <p:nvPr/>
        </p:nvSpPr>
        <p:spPr>
          <a:xfrm>
            <a:off x="2544044" y="3184066"/>
            <a:ext cx="2926080" cy="460375"/>
          </a:xfrm>
          <a:prstGeom prst="rect">
            <a:avLst/>
          </a:prstGeom>
          <a:noFill/>
        </p:spPr>
        <p:txBody>
          <a:bodyPr wrap="none" rtlCol="0">
            <a:spAutoFit/>
          </a:bodyPr>
          <a:p>
            <a:r>
              <a:rPr lang="zh-CN" altLang="en-US" sz="2400" b="1" dirty="0">
                <a:solidFill>
                  <a:srgbClr val="EB5F56"/>
                </a:solidFill>
                <a:latin typeface="微软雅黑" panose="020B0503020204020204" pitchFamily="34" charset="-122"/>
                <a:ea typeface="微软雅黑" panose="020B0503020204020204" pitchFamily="34" charset="-122"/>
              </a:rPr>
              <a:t>参考搭建手册及视频</a:t>
            </a:r>
            <a:endParaRPr lang="zh-CN" altLang="en-US" sz="2400" b="1" dirty="0">
              <a:solidFill>
                <a:srgbClr val="EB5F56"/>
              </a:solidFill>
              <a:latin typeface="微软雅黑" panose="020B0503020204020204" pitchFamily="34" charset="-122"/>
              <a:ea typeface="微软雅黑" panose="020B0503020204020204" pitchFamily="34" charset="-122"/>
            </a:endParaRPr>
          </a:p>
        </p:txBody>
      </p:sp>
      <p:pic>
        <p:nvPicPr>
          <p:cNvPr id="63" name="图片 62" descr="老师工资-01"/>
          <p:cNvPicPr>
            <a:picLocks noChangeAspect="1"/>
          </p:cNvPicPr>
          <p:nvPr/>
        </p:nvPicPr>
        <p:blipFill>
          <a:blip r:embed="rId4"/>
          <a:stretch>
            <a:fillRect/>
          </a:stretch>
        </p:blipFill>
        <p:spPr>
          <a:xfrm>
            <a:off x="2605405" y="5128260"/>
            <a:ext cx="590550" cy="590550"/>
          </a:xfrm>
          <a:prstGeom prst="rect">
            <a:avLst/>
          </a:prstGeom>
        </p:spPr>
      </p:pic>
      <p:sp>
        <p:nvSpPr>
          <p:cNvPr id="64" name="文本框 63">
            <a:hlinkClick r:id="rId6" action="ppaction://hlinkfile"/>
          </p:cNvPr>
          <p:cNvSpPr txBox="1"/>
          <p:nvPr/>
        </p:nvSpPr>
        <p:spPr>
          <a:xfrm>
            <a:off x="3195955" y="5296535"/>
            <a:ext cx="1384300" cy="368300"/>
          </a:xfrm>
          <a:prstGeom prst="rect">
            <a:avLst/>
          </a:prstGeom>
          <a:noFill/>
        </p:spPr>
        <p:txBody>
          <a:bodyPr wrap="square" rtlCol="0">
            <a:spAutoFit/>
          </a:bodyPr>
          <a:p>
            <a:r>
              <a:rPr lang="zh-CN" altLang="en-US">
                <a:solidFill>
                  <a:schemeClr val="accent1">
                    <a:lumMod val="75000"/>
                  </a:schemeClr>
                </a:solidFill>
                <a:latin typeface="微软雅黑" panose="020B0503020204020204" pitchFamily="34" charset="-122"/>
                <a:ea typeface="微软雅黑" panose="020B0503020204020204" pitchFamily="34" charset="-122"/>
              </a:rPr>
              <a:t>搭建手册</a:t>
            </a:r>
            <a:endParaRPr lang="zh-CN" altLang="en-US">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childTnLst>
                                </p:cTn>
                              </p:par>
                              <p:par>
                                <p:cTn id="14" presetID="32" presetClass="emph" presetSubtype="0" fill="hold" grpId="1" nodeType="withEffect">
                                  <p:stCondLst>
                                    <p:cond delay="0"/>
                                  </p:stCondLst>
                                  <p:childTnLst>
                                    <p:animRot by="120000">
                                      <p:cBhvr>
                                        <p:cTn id="15" dur="100" fill="hold">
                                          <p:stCondLst>
                                            <p:cond delay="0"/>
                                          </p:stCondLst>
                                        </p:cTn>
                                        <p:tgtEl>
                                          <p:spTgt spid="39"/>
                                        </p:tgtEl>
                                        <p:attrNameLst>
                                          <p:attrName>r</p:attrName>
                                        </p:attrNameLst>
                                      </p:cBhvr>
                                    </p:animRot>
                                    <p:animRot by="-240000">
                                      <p:cBhvr>
                                        <p:cTn id="16" dur="200" fill="hold">
                                          <p:stCondLst>
                                            <p:cond delay="200"/>
                                          </p:stCondLst>
                                        </p:cTn>
                                        <p:tgtEl>
                                          <p:spTgt spid="39"/>
                                        </p:tgtEl>
                                        <p:attrNameLst>
                                          <p:attrName>r</p:attrName>
                                        </p:attrNameLst>
                                      </p:cBhvr>
                                    </p:animRot>
                                    <p:animRot by="240000">
                                      <p:cBhvr>
                                        <p:cTn id="17" dur="200" fill="hold">
                                          <p:stCondLst>
                                            <p:cond delay="400"/>
                                          </p:stCondLst>
                                        </p:cTn>
                                        <p:tgtEl>
                                          <p:spTgt spid="39"/>
                                        </p:tgtEl>
                                        <p:attrNameLst>
                                          <p:attrName>r</p:attrName>
                                        </p:attrNameLst>
                                      </p:cBhvr>
                                    </p:animRot>
                                    <p:animRot by="-240000">
                                      <p:cBhvr>
                                        <p:cTn id="18" dur="200" fill="hold">
                                          <p:stCondLst>
                                            <p:cond delay="600"/>
                                          </p:stCondLst>
                                        </p:cTn>
                                        <p:tgtEl>
                                          <p:spTgt spid="39"/>
                                        </p:tgtEl>
                                        <p:attrNameLst>
                                          <p:attrName>r</p:attrName>
                                        </p:attrNameLst>
                                      </p:cBhvr>
                                    </p:animRot>
                                    <p:animRot by="120000">
                                      <p:cBhvr>
                                        <p:cTn id="19" dur="200" fill="hold">
                                          <p:stCondLst>
                                            <p:cond delay="800"/>
                                          </p:stCondLst>
                                        </p:cTn>
                                        <p:tgtEl>
                                          <p:spTgt spid="39"/>
                                        </p:tgtEl>
                                        <p:attrNameLst>
                                          <p:attrName>r</p:attrName>
                                        </p:attrNameLst>
                                      </p:cBhvr>
                                    </p:animRot>
                                  </p:childTnLst>
                                </p:cTn>
                              </p:par>
                              <p:par>
                                <p:cTn id="20" presetID="32" presetClass="emph" presetSubtype="0" fill="hold" nodeType="withEffect">
                                  <p:stCondLst>
                                    <p:cond delay="0"/>
                                  </p:stCondLst>
                                  <p:childTnLst>
                                    <p:animRot by="120000">
                                      <p:cBhvr>
                                        <p:cTn id="21" dur="100" fill="hold">
                                          <p:stCondLst>
                                            <p:cond delay="0"/>
                                          </p:stCondLst>
                                        </p:cTn>
                                        <p:tgtEl>
                                          <p:spTgt spid="40"/>
                                        </p:tgtEl>
                                        <p:attrNameLst>
                                          <p:attrName>r</p:attrName>
                                        </p:attrNameLst>
                                      </p:cBhvr>
                                    </p:animRot>
                                    <p:animRot by="-240000">
                                      <p:cBhvr>
                                        <p:cTn id="22" dur="200" fill="hold">
                                          <p:stCondLst>
                                            <p:cond delay="200"/>
                                          </p:stCondLst>
                                        </p:cTn>
                                        <p:tgtEl>
                                          <p:spTgt spid="40"/>
                                        </p:tgtEl>
                                        <p:attrNameLst>
                                          <p:attrName>r</p:attrName>
                                        </p:attrNameLst>
                                      </p:cBhvr>
                                    </p:animRot>
                                    <p:animRot by="240000">
                                      <p:cBhvr>
                                        <p:cTn id="23" dur="200" fill="hold">
                                          <p:stCondLst>
                                            <p:cond delay="400"/>
                                          </p:stCondLst>
                                        </p:cTn>
                                        <p:tgtEl>
                                          <p:spTgt spid="40"/>
                                        </p:tgtEl>
                                        <p:attrNameLst>
                                          <p:attrName>r</p:attrName>
                                        </p:attrNameLst>
                                      </p:cBhvr>
                                    </p:animRot>
                                    <p:animRot by="-240000">
                                      <p:cBhvr>
                                        <p:cTn id="24" dur="200" fill="hold">
                                          <p:stCondLst>
                                            <p:cond delay="600"/>
                                          </p:stCondLst>
                                        </p:cTn>
                                        <p:tgtEl>
                                          <p:spTgt spid="40"/>
                                        </p:tgtEl>
                                        <p:attrNameLst>
                                          <p:attrName>r</p:attrName>
                                        </p:attrNameLst>
                                      </p:cBhvr>
                                    </p:animRot>
                                    <p:animRot by="120000">
                                      <p:cBhvr>
                                        <p:cTn id="25" dur="200" fill="hold">
                                          <p:stCondLst>
                                            <p:cond delay="800"/>
                                          </p:stCondLst>
                                        </p:cTn>
                                        <p:tgtEl>
                                          <p:spTgt spid="40"/>
                                        </p:tgtEl>
                                        <p:attrNameLst>
                                          <p:attrName>r</p:attrName>
                                        </p:attrNameLst>
                                      </p:cBhvr>
                                    </p:animRot>
                                  </p:childTnLst>
                                </p:cTn>
                              </p:par>
                              <p:par>
                                <p:cTn id="26" presetID="32" presetClass="emph" presetSubtype="0" fill="hold" grpId="1" nodeType="withEffect">
                                  <p:stCondLst>
                                    <p:cond delay="0"/>
                                  </p:stCondLst>
                                  <p:childTnLst>
                                    <p:animRot by="120000">
                                      <p:cBhvr>
                                        <p:cTn id="27" dur="100" fill="hold">
                                          <p:stCondLst>
                                            <p:cond delay="0"/>
                                          </p:stCondLst>
                                        </p:cTn>
                                        <p:tgtEl>
                                          <p:spTgt spid="56"/>
                                        </p:tgtEl>
                                        <p:attrNameLst>
                                          <p:attrName>r</p:attrName>
                                        </p:attrNameLst>
                                      </p:cBhvr>
                                    </p:animRot>
                                    <p:animRot by="-240000">
                                      <p:cBhvr>
                                        <p:cTn id="28" dur="200" fill="hold">
                                          <p:stCondLst>
                                            <p:cond delay="200"/>
                                          </p:stCondLst>
                                        </p:cTn>
                                        <p:tgtEl>
                                          <p:spTgt spid="56"/>
                                        </p:tgtEl>
                                        <p:attrNameLst>
                                          <p:attrName>r</p:attrName>
                                        </p:attrNameLst>
                                      </p:cBhvr>
                                    </p:animRot>
                                    <p:animRot by="240000">
                                      <p:cBhvr>
                                        <p:cTn id="29" dur="200" fill="hold">
                                          <p:stCondLst>
                                            <p:cond delay="400"/>
                                          </p:stCondLst>
                                        </p:cTn>
                                        <p:tgtEl>
                                          <p:spTgt spid="56"/>
                                        </p:tgtEl>
                                        <p:attrNameLst>
                                          <p:attrName>r</p:attrName>
                                        </p:attrNameLst>
                                      </p:cBhvr>
                                    </p:animRot>
                                    <p:animRot by="-240000">
                                      <p:cBhvr>
                                        <p:cTn id="30" dur="200" fill="hold">
                                          <p:stCondLst>
                                            <p:cond delay="600"/>
                                          </p:stCondLst>
                                        </p:cTn>
                                        <p:tgtEl>
                                          <p:spTgt spid="56"/>
                                        </p:tgtEl>
                                        <p:attrNameLst>
                                          <p:attrName>r</p:attrName>
                                        </p:attrNameLst>
                                      </p:cBhvr>
                                    </p:animRot>
                                    <p:animRot by="120000">
                                      <p:cBhvr>
                                        <p:cTn id="31" dur="200" fill="hold">
                                          <p:stCondLst>
                                            <p:cond delay="800"/>
                                          </p:stCondLst>
                                        </p:cTn>
                                        <p:tgtEl>
                                          <p:spTgt spid="56"/>
                                        </p:tgtEl>
                                        <p:attrNameLst>
                                          <p:attrName>r</p:attrName>
                                        </p:attrNameLst>
                                      </p:cBhvr>
                                    </p:animRo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64"/>
                                        </p:tgtEl>
                                        <p:attrNameLst>
                                          <p:attrName>style.visibility</p:attrName>
                                        </p:attrNameLst>
                                      </p:cBhvr>
                                      <p:to>
                                        <p:strVal val="visible"/>
                                      </p:to>
                                    </p:set>
                                    <p:anim calcmode="lin" valueType="num">
                                      <p:cBhvr additive="base">
                                        <p:cTn id="44" dur="500" fill="hold"/>
                                        <p:tgtEl>
                                          <p:spTgt spid="64"/>
                                        </p:tgtEl>
                                        <p:attrNameLst>
                                          <p:attrName>ppt_x</p:attrName>
                                        </p:attrNameLst>
                                      </p:cBhvr>
                                      <p:tavLst>
                                        <p:tav tm="0">
                                          <p:val>
                                            <p:strVal val="#ppt_x"/>
                                          </p:val>
                                        </p:tav>
                                        <p:tav tm="100000">
                                          <p:val>
                                            <p:strVal val="#ppt_x"/>
                                          </p:val>
                                        </p:tav>
                                      </p:tavLst>
                                    </p:anim>
                                    <p:anim calcmode="lin" valueType="num">
                                      <p:cBhvr additive="base">
                                        <p:cTn id="45" dur="500" fill="hold"/>
                                        <p:tgtEl>
                                          <p:spTgt spid="6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 calcmode="lin" valueType="num">
                                      <p:cBhvr additive="base">
                                        <p:cTn id="48" dur="500" fill="hold"/>
                                        <p:tgtEl>
                                          <p:spTgt spid="63"/>
                                        </p:tgtEl>
                                        <p:attrNameLst>
                                          <p:attrName>ppt_x</p:attrName>
                                        </p:attrNameLst>
                                      </p:cBhvr>
                                      <p:tavLst>
                                        <p:tav tm="0">
                                          <p:val>
                                            <p:strVal val="#ppt_x"/>
                                          </p:val>
                                        </p:tav>
                                        <p:tav tm="100000">
                                          <p:val>
                                            <p:strVal val="#ppt_x"/>
                                          </p:val>
                                        </p:tav>
                                      </p:tavLst>
                                    </p:anim>
                                    <p:anim calcmode="lin" valueType="num">
                                      <p:cBhvr additive="base">
                                        <p:cTn id="49"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9" grpId="0" bldLvl="0" animBg="1"/>
      <p:bldP spid="39" grpId="1" bldLvl="0" animBg="1"/>
      <p:bldP spid="56" grpId="0"/>
      <p:bldP spid="56" grpId="1"/>
      <p:bldP spid="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6" name="FLYING IMPRESSION FID FEIZHAO    qq:1964271550"/>
          <p:cNvSpPr txBox="1"/>
          <p:nvPr/>
        </p:nvSpPr>
        <p:spPr>
          <a:xfrm>
            <a:off x="783590" y="1454150"/>
            <a:ext cx="1793240" cy="368300"/>
          </a:xfrm>
          <a:prstGeom prst="rect">
            <a:avLst/>
          </a:prstGeom>
          <a:solidFill>
            <a:srgbClr val="33C3AB"/>
          </a:solidFill>
        </p:spPr>
        <p:txBody>
          <a:bodyPr wrap="square" rtlCol="0">
            <a:spAutoFit/>
          </a:bodyPr>
          <a:p>
            <a:pPr algn="ctr"/>
            <a:r>
              <a:rPr lang="zh-CN" altLang="en-US" dirty="0">
                <a:solidFill>
                  <a:schemeClr val="bg1"/>
                </a:solidFill>
                <a:latin typeface="微软雅黑" panose="020B0503020204020204" pitchFamily="34" charset="-122"/>
                <a:ea typeface="微软雅黑" panose="020B0503020204020204" pitchFamily="34" charset="-122"/>
              </a:rPr>
              <a:t>接口说明</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FLYING IMPRESSION FID FEIZHAO    qq:1964271550"/>
          <p:cNvSpPr txBox="1"/>
          <p:nvPr/>
        </p:nvSpPr>
        <p:spPr>
          <a:xfrm>
            <a:off x="4998006" y="192896"/>
            <a:ext cx="2214880" cy="583565"/>
          </a:xfrm>
          <a:prstGeom prst="rect">
            <a:avLst/>
          </a:prstGeom>
          <a:noFill/>
        </p:spPr>
        <p:txBody>
          <a:bodyPr wrap="none" rtlCol="0">
            <a:spAutoFit/>
          </a:bodyPr>
          <a:p>
            <a:pPr algn="ctr"/>
            <a:r>
              <a:rPr lang="zh-CN" altLang="en-US" sz="3200" b="1" dirty="0">
                <a:solidFill>
                  <a:srgbClr val="364555"/>
                </a:solidFill>
                <a:latin typeface="微软雅黑" panose="020B0503020204020204" pitchFamily="34" charset="-122"/>
                <a:ea typeface="微软雅黑" panose="020B0503020204020204" pitchFamily="34" charset="-122"/>
              </a:rPr>
              <a:t>驱动器调试</a:t>
            </a:r>
            <a:endParaRPr lang="zh-CN" altLang="en-US" sz="3200" b="1" dirty="0">
              <a:solidFill>
                <a:srgbClr val="364555"/>
              </a:solidFill>
              <a:latin typeface="微软雅黑" panose="020B0503020204020204" pitchFamily="34" charset="-122"/>
              <a:ea typeface="微软雅黑" panose="020B0503020204020204" pitchFamily="34" charset="-122"/>
            </a:endParaRPr>
          </a:p>
        </p:txBody>
      </p:sp>
      <p:cxnSp>
        <p:nvCxnSpPr>
          <p:cNvPr id="7"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 name="FLYING IMPRESSION FID FEIZHAO    qq:1964271550"/>
          <p:cNvSpPr txBox="1"/>
          <p:nvPr/>
        </p:nvSpPr>
        <p:spPr>
          <a:xfrm>
            <a:off x="4992370" y="776605"/>
            <a:ext cx="2207260"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   </a:t>
            </a:r>
            <a:r>
              <a:rPr lang="en-US" altLang="zh-CN" sz="1400" dirty="0">
                <a:solidFill>
                  <a:srgbClr val="EB5F56"/>
                </a:solidFill>
                <a:latin typeface="微软雅黑" panose="020B0503020204020204" pitchFamily="34" charset="-122"/>
                <a:ea typeface="微软雅黑" panose="020B0503020204020204" pitchFamily="34" charset="-122"/>
                <a:sym typeface="+mn-ea"/>
              </a:rPr>
              <a:t>Motor driver debug</a:t>
            </a:r>
            <a:endParaRPr lang="en-US" altLang="zh-CN" sz="1400" dirty="0">
              <a:solidFill>
                <a:srgbClr val="EB5F56"/>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3709035" y="1395095"/>
            <a:ext cx="4369435" cy="2311400"/>
          </a:xfrm>
          <a:prstGeom prst="rect">
            <a:avLst/>
          </a:prstGeom>
        </p:spPr>
      </p:pic>
      <p:pic>
        <p:nvPicPr>
          <p:cNvPr id="9" name="图片 8"/>
          <p:cNvPicPr>
            <a:picLocks noChangeAspect="1"/>
          </p:cNvPicPr>
          <p:nvPr/>
        </p:nvPicPr>
        <p:blipFill>
          <a:blip r:embed="rId3"/>
          <a:stretch>
            <a:fillRect/>
          </a:stretch>
        </p:blipFill>
        <p:spPr>
          <a:xfrm>
            <a:off x="1634490" y="3764915"/>
            <a:ext cx="9677400" cy="26441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6" name="FLYING IMPRESSION FID FEIZHAO    qq:1964271550"/>
          <p:cNvSpPr txBox="1"/>
          <p:nvPr/>
        </p:nvSpPr>
        <p:spPr>
          <a:xfrm>
            <a:off x="783590" y="1454150"/>
            <a:ext cx="1793240" cy="368300"/>
          </a:xfrm>
          <a:prstGeom prst="rect">
            <a:avLst/>
          </a:prstGeom>
          <a:solidFill>
            <a:srgbClr val="33C3AB"/>
          </a:solidFill>
        </p:spPr>
        <p:txBody>
          <a:bodyPr wrap="square" rtlCol="0">
            <a:spAutoFit/>
          </a:bodyPr>
          <a:p>
            <a:pPr algn="ctr"/>
            <a:r>
              <a:rPr lang="zh-CN" altLang="en-US" dirty="0">
                <a:solidFill>
                  <a:schemeClr val="bg1"/>
                </a:solidFill>
                <a:latin typeface="微软雅黑" panose="020B0503020204020204" pitchFamily="34" charset="-122"/>
                <a:ea typeface="微软雅黑" panose="020B0503020204020204" pitchFamily="34" charset="-122"/>
              </a:rPr>
              <a:t>接口说明</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FLYING IMPRESSION FID FEIZHAO    qq:1964271550"/>
          <p:cNvSpPr txBox="1"/>
          <p:nvPr/>
        </p:nvSpPr>
        <p:spPr>
          <a:xfrm>
            <a:off x="4998006" y="192896"/>
            <a:ext cx="2214880" cy="583565"/>
          </a:xfrm>
          <a:prstGeom prst="rect">
            <a:avLst/>
          </a:prstGeom>
          <a:noFill/>
        </p:spPr>
        <p:txBody>
          <a:bodyPr wrap="none" rtlCol="0">
            <a:spAutoFit/>
          </a:bodyPr>
          <a:p>
            <a:pPr algn="ctr"/>
            <a:r>
              <a:rPr lang="zh-CN" altLang="en-US" sz="3200" b="1" dirty="0">
                <a:solidFill>
                  <a:srgbClr val="364555"/>
                </a:solidFill>
                <a:latin typeface="微软雅黑" panose="020B0503020204020204" pitchFamily="34" charset="-122"/>
                <a:ea typeface="微软雅黑" panose="020B0503020204020204" pitchFamily="34" charset="-122"/>
              </a:rPr>
              <a:t>驱动器调试</a:t>
            </a:r>
            <a:endParaRPr lang="zh-CN" altLang="en-US" sz="3200" b="1" dirty="0">
              <a:solidFill>
                <a:srgbClr val="364555"/>
              </a:solidFill>
              <a:latin typeface="微软雅黑" panose="020B0503020204020204" pitchFamily="34" charset="-122"/>
              <a:ea typeface="微软雅黑" panose="020B0503020204020204" pitchFamily="34" charset="-122"/>
            </a:endParaRPr>
          </a:p>
        </p:txBody>
      </p:sp>
      <p:cxnSp>
        <p:nvCxnSpPr>
          <p:cNvPr id="7"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 name="FLYING IMPRESSION FID FEIZHAO    qq:1964271550"/>
          <p:cNvSpPr txBox="1"/>
          <p:nvPr/>
        </p:nvSpPr>
        <p:spPr>
          <a:xfrm>
            <a:off x="4992370" y="776605"/>
            <a:ext cx="2207260"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   </a:t>
            </a:r>
            <a:r>
              <a:rPr lang="en-US" altLang="zh-CN" sz="1400" dirty="0">
                <a:solidFill>
                  <a:srgbClr val="EB5F56"/>
                </a:solidFill>
                <a:latin typeface="微软雅黑" panose="020B0503020204020204" pitchFamily="34" charset="-122"/>
                <a:ea typeface="微软雅黑" panose="020B0503020204020204" pitchFamily="34" charset="-122"/>
                <a:sym typeface="+mn-ea"/>
              </a:rPr>
              <a:t>Motor driver debug</a:t>
            </a:r>
            <a:endParaRPr lang="en-US" altLang="zh-CN" sz="1400" dirty="0">
              <a:solidFill>
                <a:srgbClr val="EB5F56"/>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1407795" y="3763645"/>
            <a:ext cx="9136380" cy="2476500"/>
          </a:xfrm>
          <a:prstGeom prst="rect">
            <a:avLst/>
          </a:prstGeom>
        </p:spPr>
      </p:pic>
      <p:sp>
        <p:nvSpPr>
          <p:cNvPr id="52" name="FLYING IMPRESSION FID FEIZHAO    qq:1964271550"/>
          <p:cNvSpPr/>
          <p:nvPr/>
        </p:nvSpPr>
        <p:spPr>
          <a:xfrm>
            <a:off x="1647825" y="2528570"/>
            <a:ext cx="8896350" cy="922020"/>
          </a:xfrm>
          <a:prstGeom prst="rect">
            <a:avLst/>
          </a:prstGeom>
          <a:solidFill>
            <a:srgbClr val="EB5F56"/>
          </a:solidFill>
          <a:effectLst>
            <a:glow rad="63500">
              <a:srgbClr val="EB5F56">
                <a:alpha val="40000"/>
              </a:srgbClr>
            </a:glow>
            <a:softEdge rad="12700"/>
          </a:effectLst>
        </p:spPr>
        <p:txBody>
          <a:bodyPr wrap="square">
            <a:spAutoFit/>
          </a:bodyPr>
          <a:p>
            <a:pPr fontAlgn="auto">
              <a:lnSpc>
                <a:spcPct val="150000"/>
              </a:lnSpc>
              <a:spcBef>
                <a:spcPct val="0"/>
              </a:spcBef>
            </a:pP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BDMC1203</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驱动器采用半双工异步串行总线通讯方式，即单主机多从机总线结构，控制器是主机，CDS5516 或者 BDMC1203 是从机，总线电气连接原理如下图所示：</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bldLvl="0" animBg="1"/>
      <p:bldP spid="52"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6" name="FLYING IMPRESSION FID FEIZHAO    qq:1964271550"/>
          <p:cNvSpPr txBox="1"/>
          <p:nvPr/>
        </p:nvSpPr>
        <p:spPr>
          <a:xfrm>
            <a:off x="783590" y="1454150"/>
            <a:ext cx="1793240" cy="368300"/>
          </a:xfrm>
          <a:prstGeom prst="rect">
            <a:avLst/>
          </a:prstGeom>
          <a:solidFill>
            <a:srgbClr val="33C3AB"/>
          </a:solidFill>
        </p:spPr>
        <p:txBody>
          <a:bodyPr wrap="square" rtlCol="0">
            <a:spAutoFit/>
          </a:bodyPr>
          <a:p>
            <a:pPr algn="ctr"/>
            <a:r>
              <a:rPr lang="zh-CN" altLang="en-US" dirty="0">
                <a:solidFill>
                  <a:schemeClr val="bg1"/>
                </a:solidFill>
                <a:latin typeface="微软雅黑" panose="020B0503020204020204" pitchFamily="34" charset="-122"/>
                <a:ea typeface="微软雅黑" panose="020B0503020204020204" pitchFamily="34" charset="-122"/>
              </a:rPr>
              <a:t>接线说明</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FLYING IMPRESSION FID FEIZHAO    qq:1964271550"/>
          <p:cNvSpPr txBox="1"/>
          <p:nvPr/>
        </p:nvSpPr>
        <p:spPr>
          <a:xfrm>
            <a:off x="4998006" y="192896"/>
            <a:ext cx="2214880" cy="583565"/>
          </a:xfrm>
          <a:prstGeom prst="rect">
            <a:avLst/>
          </a:prstGeom>
          <a:noFill/>
        </p:spPr>
        <p:txBody>
          <a:bodyPr wrap="none" rtlCol="0">
            <a:spAutoFit/>
          </a:bodyPr>
          <a:p>
            <a:pPr algn="ctr"/>
            <a:r>
              <a:rPr lang="zh-CN" altLang="en-US" sz="3200" b="1" dirty="0">
                <a:solidFill>
                  <a:srgbClr val="364555"/>
                </a:solidFill>
                <a:latin typeface="微软雅黑" panose="020B0503020204020204" pitchFamily="34" charset="-122"/>
                <a:ea typeface="微软雅黑" panose="020B0503020204020204" pitchFamily="34" charset="-122"/>
              </a:rPr>
              <a:t>驱动器调试</a:t>
            </a:r>
            <a:endParaRPr lang="zh-CN" altLang="en-US" sz="3200" b="1" dirty="0">
              <a:solidFill>
                <a:srgbClr val="364555"/>
              </a:solidFill>
              <a:latin typeface="微软雅黑" panose="020B0503020204020204" pitchFamily="34" charset="-122"/>
              <a:ea typeface="微软雅黑" panose="020B0503020204020204" pitchFamily="34" charset="-122"/>
            </a:endParaRPr>
          </a:p>
        </p:txBody>
      </p:sp>
      <p:cxnSp>
        <p:nvCxnSpPr>
          <p:cNvPr id="7"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 name="FLYING IMPRESSION FID FEIZHAO    qq:1964271550"/>
          <p:cNvSpPr txBox="1"/>
          <p:nvPr/>
        </p:nvSpPr>
        <p:spPr>
          <a:xfrm>
            <a:off x="4992370" y="776605"/>
            <a:ext cx="2207260"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   </a:t>
            </a:r>
            <a:r>
              <a:rPr lang="en-US" altLang="zh-CN" sz="1400" dirty="0">
                <a:solidFill>
                  <a:srgbClr val="EB5F56"/>
                </a:solidFill>
                <a:latin typeface="微软雅黑" panose="020B0503020204020204" pitchFamily="34" charset="-122"/>
                <a:ea typeface="微软雅黑" panose="020B0503020204020204" pitchFamily="34" charset="-122"/>
                <a:sym typeface="+mn-ea"/>
              </a:rPr>
              <a:t>Motor driver debug</a:t>
            </a:r>
            <a:endParaRPr lang="en-US" altLang="zh-CN" sz="1400" dirty="0">
              <a:solidFill>
                <a:srgbClr val="EB5F56"/>
              </a:solidFill>
              <a:latin typeface="微软雅黑" panose="020B0503020204020204" pitchFamily="34" charset="-122"/>
              <a:ea typeface="微软雅黑" panose="020B0503020204020204" pitchFamily="34" charset="-122"/>
              <a:sym typeface="+mn-ea"/>
            </a:endParaRPr>
          </a:p>
        </p:txBody>
      </p:sp>
      <p:sp>
        <p:nvSpPr>
          <p:cNvPr id="52" name="FLYING IMPRESSION FID FEIZHAO    qq:1964271550"/>
          <p:cNvSpPr/>
          <p:nvPr/>
        </p:nvSpPr>
        <p:spPr>
          <a:xfrm>
            <a:off x="1767840" y="2275205"/>
            <a:ext cx="8975725" cy="1337945"/>
          </a:xfrm>
          <a:prstGeom prst="rect">
            <a:avLst/>
          </a:prstGeom>
          <a:solidFill>
            <a:srgbClr val="EB5F56"/>
          </a:solidFill>
          <a:effectLst>
            <a:glow rad="63500">
              <a:srgbClr val="EB5F56">
                <a:alpha val="40000"/>
              </a:srgbClr>
            </a:glow>
            <a:softEdge rad="12700"/>
          </a:effectLst>
        </p:spPr>
        <p:txBody>
          <a:bodyPr wrap="square">
            <a:spAutoFit/>
          </a:bodyPr>
          <a:p>
            <a:pPr fontAlgn="auto">
              <a:lnSpc>
                <a:spcPct val="150000"/>
              </a:lnSpc>
              <a:spcBef>
                <a:spcPct val="0"/>
              </a:spcBef>
            </a:pPr>
            <a:r>
              <a:rPr>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BDMC 右边接口的 R1 和 R3、R2 和 R4 电气定义是一样的，用于多个 BDMC1203 串接使用。BDMC1203 驱动器与 CDS5516 舵机的通讯协议相同。BDMC1203 和控制器的接线如下所示。</a:t>
            </a:r>
            <a:endParaRPr>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1768475" y="3613150"/>
            <a:ext cx="3044825" cy="2673985"/>
          </a:xfrm>
          <a:prstGeom prst="rect">
            <a:avLst/>
          </a:prstGeom>
        </p:spPr>
      </p:pic>
      <p:pic>
        <p:nvPicPr>
          <p:cNvPr id="9" name="图片 8"/>
          <p:cNvPicPr>
            <a:picLocks noChangeAspect="1"/>
          </p:cNvPicPr>
          <p:nvPr/>
        </p:nvPicPr>
        <p:blipFill>
          <a:blip r:embed="rId3"/>
          <a:stretch>
            <a:fillRect/>
          </a:stretch>
        </p:blipFill>
        <p:spPr>
          <a:xfrm>
            <a:off x="4813300" y="3613150"/>
            <a:ext cx="5929969" cy="26748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bldLvl="0" animBg="1"/>
      <p:bldP spid="52"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26" name="FLYING IMPRESSION FID FEIZHAO    qq:1964271550"/>
          <p:cNvSpPr txBox="1"/>
          <p:nvPr/>
        </p:nvSpPr>
        <p:spPr>
          <a:xfrm>
            <a:off x="783590" y="1454150"/>
            <a:ext cx="2096770" cy="368300"/>
          </a:xfrm>
          <a:prstGeom prst="rect">
            <a:avLst/>
          </a:prstGeom>
          <a:solidFill>
            <a:srgbClr val="33C3AB"/>
          </a:solidFill>
        </p:spPr>
        <p:txBody>
          <a:bodyPr wrap="square" rtlCol="0">
            <a:spAutoFit/>
          </a:bodyPr>
          <a:p>
            <a:pPr algn="ctr"/>
            <a:r>
              <a:rPr lang="zh-CN" altLang="en-US" dirty="0">
                <a:solidFill>
                  <a:schemeClr val="bg1"/>
                </a:solidFill>
                <a:latin typeface="微软雅黑" panose="020B0503020204020204" pitchFamily="34" charset="-122"/>
                <a:ea typeface="微软雅黑" panose="020B0503020204020204" pitchFamily="34" charset="-122"/>
              </a:rPr>
              <a:t>防掉台传感器调试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FLYING IMPRESSION FID FEIZHAO    qq:1964271550"/>
          <p:cNvSpPr txBox="1"/>
          <p:nvPr/>
        </p:nvSpPr>
        <p:spPr>
          <a:xfrm>
            <a:off x="4998006" y="192896"/>
            <a:ext cx="2214880" cy="583565"/>
          </a:xfrm>
          <a:prstGeom prst="rect">
            <a:avLst/>
          </a:prstGeom>
          <a:noFill/>
        </p:spPr>
        <p:txBody>
          <a:bodyPr wrap="none" rtlCol="0">
            <a:spAutoFit/>
          </a:bodyPr>
          <a:p>
            <a:pPr algn="ctr"/>
            <a:r>
              <a:rPr lang="zh-CN" altLang="en-US" sz="3200" b="1" dirty="0">
                <a:solidFill>
                  <a:srgbClr val="364555"/>
                </a:solidFill>
                <a:latin typeface="微软雅黑" panose="020B0503020204020204" pitchFamily="34" charset="-122"/>
                <a:ea typeface="微软雅黑" panose="020B0503020204020204" pitchFamily="34" charset="-122"/>
              </a:rPr>
              <a:t>传感器调试</a:t>
            </a:r>
            <a:endParaRPr lang="zh-CN" altLang="en-US" sz="3200" b="1" dirty="0">
              <a:solidFill>
                <a:srgbClr val="364555"/>
              </a:solidFill>
              <a:latin typeface="微软雅黑" panose="020B0503020204020204" pitchFamily="34" charset="-122"/>
              <a:ea typeface="微软雅黑" panose="020B0503020204020204" pitchFamily="34" charset="-122"/>
            </a:endParaRPr>
          </a:p>
        </p:txBody>
      </p:sp>
      <p:cxnSp>
        <p:nvCxnSpPr>
          <p:cNvPr id="7"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 name="FLYING IMPRESSION FID FEIZHAO    qq:1964271550"/>
          <p:cNvSpPr txBox="1"/>
          <p:nvPr/>
        </p:nvSpPr>
        <p:spPr>
          <a:xfrm>
            <a:off x="4911090" y="776605"/>
            <a:ext cx="2207260"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   </a:t>
            </a:r>
            <a:r>
              <a:rPr lang="en-US" altLang="zh-CN" sz="1400" dirty="0">
                <a:solidFill>
                  <a:srgbClr val="EB5F56"/>
                </a:solidFill>
                <a:latin typeface="微软雅黑" panose="020B0503020204020204" pitchFamily="34" charset="-122"/>
                <a:ea typeface="微软雅黑" panose="020B0503020204020204" pitchFamily="34" charset="-122"/>
                <a:sym typeface="+mn-ea"/>
              </a:rPr>
              <a:t> sensor </a:t>
            </a:r>
            <a:r>
              <a:rPr lang="en-US" altLang="zh-CN" sz="1400" dirty="0">
                <a:solidFill>
                  <a:srgbClr val="EB5F56"/>
                </a:solidFill>
                <a:latin typeface="微软雅黑" panose="020B0503020204020204" pitchFamily="34" charset="-122"/>
                <a:ea typeface="微软雅黑" panose="020B0503020204020204" pitchFamily="34" charset="-122"/>
                <a:sym typeface="+mn-ea"/>
              </a:rPr>
              <a:t> debug</a:t>
            </a:r>
            <a:endParaRPr lang="en-US" altLang="zh-CN" sz="1400" dirty="0">
              <a:solidFill>
                <a:srgbClr val="EB5F56"/>
              </a:solidFill>
              <a:latin typeface="微软雅黑" panose="020B0503020204020204" pitchFamily="34" charset="-122"/>
              <a:ea typeface="微软雅黑" panose="020B0503020204020204" pitchFamily="34" charset="-122"/>
              <a:sym typeface="+mn-ea"/>
            </a:endParaRPr>
          </a:p>
        </p:txBody>
      </p:sp>
      <p:sp>
        <p:nvSpPr>
          <p:cNvPr id="52" name="FLYING IMPRESSION FID FEIZHAO    qq:1964271550"/>
          <p:cNvSpPr/>
          <p:nvPr/>
        </p:nvSpPr>
        <p:spPr>
          <a:xfrm>
            <a:off x="1767840" y="1968500"/>
            <a:ext cx="8975725" cy="1753235"/>
          </a:xfrm>
          <a:prstGeom prst="rect">
            <a:avLst/>
          </a:prstGeom>
          <a:solidFill>
            <a:srgbClr val="EB5F56"/>
          </a:solidFill>
          <a:effectLst>
            <a:glow rad="63500">
              <a:srgbClr val="EB5F56">
                <a:alpha val="40000"/>
              </a:srgbClr>
            </a:glow>
            <a:softEdge rad="12700"/>
          </a:effectLst>
        </p:spPr>
        <p:txBody>
          <a:bodyPr wrap="square">
            <a:spAutoFit/>
          </a:bodyPr>
          <a:p>
            <a:pPr fontAlgn="auto">
              <a:lnSpc>
                <a:spcPct val="150000"/>
              </a:lnSpc>
              <a:spcBef>
                <a:spcPct val="0"/>
              </a:spcBef>
            </a:pPr>
            <a:r>
              <a:rPr>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红外接近传感器的尾部有一个电位器的调整旋钮，通过调整它可以改变检测距离。顶部</a:t>
            </a:r>
            <a:endParaRPr>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fontAlgn="auto">
              <a:lnSpc>
                <a:spcPct val="150000"/>
              </a:lnSpc>
              <a:spcBef>
                <a:spcPct val="0"/>
              </a:spcBef>
            </a:pPr>
            <a:r>
              <a:rPr>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四个红外光电传感器是为了防止机器掉下擂台的。将机器完全放在擂台上，四个红外传感器都能检测到信号</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，此时传感器尾部指示灯亮起</a:t>
            </a:r>
            <a:r>
              <a:rPr>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；将机器移动到擂台边缘时，相关传感器没有检测到信号</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，传感器尾部指示灯熄灭</a:t>
            </a:r>
            <a:r>
              <a:rPr>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2"/>
          <a:stretch>
            <a:fillRect/>
          </a:stretch>
        </p:blipFill>
        <p:spPr>
          <a:xfrm>
            <a:off x="6879590" y="3721735"/>
            <a:ext cx="3864066" cy="2635200"/>
          </a:xfrm>
          <a:prstGeom prst="rect">
            <a:avLst/>
          </a:prstGeom>
        </p:spPr>
      </p:pic>
      <p:pic>
        <p:nvPicPr>
          <p:cNvPr id="13" name="图片 12"/>
          <p:cNvPicPr>
            <a:picLocks noChangeAspect="1"/>
          </p:cNvPicPr>
          <p:nvPr/>
        </p:nvPicPr>
        <p:blipFill>
          <a:blip r:embed="rId3"/>
          <a:stretch>
            <a:fillRect/>
          </a:stretch>
        </p:blipFill>
        <p:spPr>
          <a:xfrm>
            <a:off x="1910715" y="3776345"/>
            <a:ext cx="3000375" cy="2636520"/>
          </a:xfrm>
          <a:prstGeom prst="rect">
            <a:avLst/>
          </a:prstGeom>
        </p:spPr>
      </p:pic>
      <p:sp>
        <p:nvSpPr>
          <p:cNvPr id="9" name="椭圆 8"/>
          <p:cNvSpPr/>
          <p:nvPr/>
        </p:nvSpPr>
        <p:spPr>
          <a:xfrm>
            <a:off x="3197860" y="4076700"/>
            <a:ext cx="395605" cy="4152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3479165" y="5512435"/>
            <a:ext cx="395605" cy="4152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3938905" y="4138295"/>
            <a:ext cx="395605" cy="4152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2627630" y="5350510"/>
            <a:ext cx="395605" cy="4152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2000" fill="hold">
                                          <p:stCondLst>
                                            <p:cond delay="0"/>
                                          </p:stCondLst>
                                        </p:cTn>
                                        <p:tgtEl>
                                          <p:spTgt spid="9"/>
                                        </p:tgtEl>
                                        <p:attrNameLst>
                                          <p:attrName>style.visibility</p:attrName>
                                        </p:attrNameLst>
                                      </p:cBhvr>
                                      <p:to>
                                        <p:strVal val="visible"/>
                                      </p:to>
                                    </p:set>
                                    <p:animEffect transition="in" filter="fade">
                                      <p:cBhvr>
                                        <p:cTn id="27" dur="2000"/>
                                        <p:tgtEl>
                                          <p:spTgt spid="9"/>
                                        </p:tgtEl>
                                      </p:cBhvr>
                                    </p:animEffect>
                                    <p:anim calcmode="lin" valueType="num">
                                      <p:cBhvr>
                                        <p:cTn id="28" dur="2000" fill="hold"/>
                                        <p:tgtEl>
                                          <p:spTgt spid="9"/>
                                        </p:tgtEl>
                                        <p:attrNameLst>
                                          <p:attrName>ppt_x</p:attrName>
                                        </p:attrNameLst>
                                      </p:cBhvr>
                                      <p:tavLst>
                                        <p:tav tm="0">
                                          <p:val>
                                            <p:strVal val="#ppt_x"/>
                                          </p:val>
                                        </p:tav>
                                        <p:tav tm="100000">
                                          <p:val>
                                            <p:strVal val="#ppt_x"/>
                                          </p:val>
                                        </p:tav>
                                      </p:tavLst>
                                    </p:anim>
                                    <p:anim calcmode="lin" valueType="num">
                                      <p:cBhvr>
                                        <p:cTn id="29" dur="2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2000" fill="hold">
                                          <p:stCondLst>
                                            <p:cond delay="0"/>
                                          </p:stCondLst>
                                        </p:cTn>
                                        <p:tgtEl>
                                          <p:spTgt spid="12"/>
                                        </p:tgtEl>
                                        <p:attrNameLst>
                                          <p:attrName>style.visibility</p:attrName>
                                        </p:attrNameLst>
                                      </p:cBhvr>
                                      <p:to>
                                        <p:strVal val="visible"/>
                                      </p:to>
                                    </p:set>
                                    <p:animEffect transition="in" filter="fade">
                                      <p:cBhvr>
                                        <p:cTn id="32" dur="2000"/>
                                        <p:tgtEl>
                                          <p:spTgt spid="12"/>
                                        </p:tgtEl>
                                      </p:cBhvr>
                                    </p:animEffect>
                                    <p:anim calcmode="lin" valueType="num">
                                      <p:cBhvr>
                                        <p:cTn id="33" dur="2000" fill="hold"/>
                                        <p:tgtEl>
                                          <p:spTgt spid="12"/>
                                        </p:tgtEl>
                                        <p:attrNameLst>
                                          <p:attrName>ppt_x</p:attrName>
                                        </p:attrNameLst>
                                      </p:cBhvr>
                                      <p:tavLst>
                                        <p:tav tm="0">
                                          <p:val>
                                            <p:strVal val="#ppt_x"/>
                                          </p:val>
                                        </p:tav>
                                        <p:tav tm="100000">
                                          <p:val>
                                            <p:strVal val="#ppt_x"/>
                                          </p:val>
                                        </p:tav>
                                      </p:tavLst>
                                    </p:anim>
                                    <p:anim calcmode="lin" valueType="num">
                                      <p:cBhvr>
                                        <p:cTn id="34" dur="2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2000" fill="hold">
                                          <p:stCondLst>
                                            <p:cond delay="0"/>
                                          </p:stCondLst>
                                        </p:cTn>
                                        <p:tgtEl>
                                          <p:spTgt spid="14"/>
                                        </p:tgtEl>
                                        <p:attrNameLst>
                                          <p:attrName>style.visibility</p:attrName>
                                        </p:attrNameLst>
                                      </p:cBhvr>
                                      <p:to>
                                        <p:strVal val="visible"/>
                                      </p:to>
                                    </p:set>
                                    <p:animEffect transition="in" filter="fade">
                                      <p:cBhvr>
                                        <p:cTn id="37" dur="2000"/>
                                        <p:tgtEl>
                                          <p:spTgt spid="14"/>
                                        </p:tgtEl>
                                      </p:cBhvr>
                                    </p:animEffect>
                                    <p:anim calcmode="lin" valueType="num">
                                      <p:cBhvr>
                                        <p:cTn id="38" dur="2000" fill="hold"/>
                                        <p:tgtEl>
                                          <p:spTgt spid="14"/>
                                        </p:tgtEl>
                                        <p:attrNameLst>
                                          <p:attrName>ppt_x</p:attrName>
                                        </p:attrNameLst>
                                      </p:cBhvr>
                                      <p:tavLst>
                                        <p:tav tm="0">
                                          <p:val>
                                            <p:strVal val="#ppt_x"/>
                                          </p:val>
                                        </p:tav>
                                        <p:tav tm="100000">
                                          <p:val>
                                            <p:strVal val="#ppt_x"/>
                                          </p:val>
                                        </p:tav>
                                      </p:tavLst>
                                    </p:anim>
                                    <p:anim calcmode="lin" valueType="num">
                                      <p:cBhvr>
                                        <p:cTn id="39" dur="2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2000" fill="hold">
                                          <p:stCondLst>
                                            <p:cond delay="0"/>
                                          </p:stCondLst>
                                        </p:cTn>
                                        <p:tgtEl>
                                          <p:spTgt spid="11"/>
                                        </p:tgtEl>
                                        <p:attrNameLst>
                                          <p:attrName>style.visibility</p:attrName>
                                        </p:attrNameLst>
                                      </p:cBhvr>
                                      <p:to>
                                        <p:strVal val="visible"/>
                                      </p:to>
                                    </p:set>
                                    <p:animEffect transition="in" filter="fade">
                                      <p:cBhvr>
                                        <p:cTn id="42" dur="2000"/>
                                        <p:tgtEl>
                                          <p:spTgt spid="11"/>
                                        </p:tgtEl>
                                      </p:cBhvr>
                                    </p:animEffect>
                                    <p:anim calcmode="lin" valueType="num">
                                      <p:cBhvr>
                                        <p:cTn id="43" dur="2000" fill="hold"/>
                                        <p:tgtEl>
                                          <p:spTgt spid="11"/>
                                        </p:tgtEl>
                                        <p:attrNameLst>
                                          <p:attrName>ppt_x</p:attrName>
                                        </p:attrNameLst>
                                      </p:cBhvr>
                                      <p:tavLst>
                                        <p:tav tm="0">
                                          <p:val>
                                            <p:strVal val="#ppt_x"/>
                                          </p:val>
                                        </p:tav>
                                        <p:tav tm="100000">
                                          <p:val>
                                            <p:strVal val="#ppt_x"/>
                                          </p:val>
                                        </p:tav>
                                      </p:tavLst>
                                    </p:anim>
                                    <p:anim calcmode="lin" valueType="num">
                                      <p:cBhvr>
                                        <p:cTn id="44" dur="2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bldLvl="0" animBg="1"/>
      <p:bldP spid="52" grpId="0" bldLvl="0" animBg="1"/>
      <p:bldP spid="9" grpId="0" bldLvl="0" animBg="1"/>
      <p:bldP spid="12" grpId="0" bldLvl="0" animBg="1"/>
      <p:bldP spid="14" grpId="0" bldLvl="0" animBg="1"/>
      <p:bldP spid="11"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pic>
        <p:nvPicPr>
          <p:cNvPr id="5" name="图片 4"/>
          <p:cNvPicPr>
            <a:picLocks noChangeAspect="1"/>
          </p:cNvPicPr>
          <p:nvPr/>
        </p:nvPicPr>
        <p:blipFill>
          <a:blip r:embed="rId2"/>
          <a:stretch>
            <a:fillRect/>
          </a:stretch>
        </p:blipFill>
        <p:spPr>
          <a:xfrm>
            <a:off x="2711450" y="3570605"/>
            <a:ext cx="2822363" cy="2635200"/>
          </a:xfrm>
          <a:prstGeom prst="rect">
            <a:avLst/>
          </a:prstGeom>
        </p:spPr>
      </p:pic>
      <p:sp>
        <p:nvSpPr>
          <p:cNvPr id="2" name="文本框 1"/>
          <p:cNvSpPr txBox="1"/>
          <p:nvPr/>
        </p:nvSpPr>
        <p:spPr>
          <a:xfrm>
            <a:off x="5044440" y="4689475"/>
            <a:ext cx="489585" cy="306705"/>
          </a:xfrm>
          <a:prstGeom prst="rect">
            <a:avLst/>
          </a:prstGeom>
          <a:solidFill>
            <a:schemeClr val="bg2">
              <a:lumMod val="75000"/>
            </a:schemeClr>
          </a:solidFill>
        </p:spPr>
        <p:txBody>
          <a:bodyPr wrap="square" rtlCol="0">
            <a:spAutoFit/>
          </a:bodyPr>
          <a:p>
            <a:r>
              <a:rPr lang="en-US" altLang="zh-CN" sz="1400">
                <a:solidFill>
                  <a:srgbClr val="FF0000"/>
                </a:solidFill>
              </a:rPr>
              <a:t>AD4</a:t>
            </a:r>
            <a:endParaRPr lang="en-US" altLang="zh-CN" sz="1400">
              <a:solidFill>
                <a:srgbClr val="FF0000"/>
              </a:solidFill>
            </a:endParaRPr>
          </a:p>
        </p:txBody>
      </p:sp>
      <p:sp>
        <p:nvSpPr>
          <p:cNvPr id="12" name="文本框 11"/>
          <p:cNvSpPr txBox="1"/>
          <p:nvPr/>
        </p:nvSpPr>
        <p:spPr>
          <a:xfrm>
            <a:off x="2720975" y="4667885"/>
            <a:ext cx="490855" cy="306705"/>
          </a:xfrm>
          <a:prstGeom prst="rect">
            <a:avLst/>
          </a:prstGeom>
          <a:solidFill>
            <a:schemeClr val="bg2">
              <a:lumMod val="90000"/>
            </a:schemeClr>
          </a:solidFill>
        </p:spPr>
        <p:txBody>
          <a:bodyPr wrap="square" rtlCol="0">
            <a:spAutoFit/>
          </a:bodyPr>
          <a:p>
            <a:r>
              <a:rPr lang="en-US" altLang="zh-CN" sz="1400">
                <a:solidFill>
                  <a:srgbClr val="FF0000"/>
                </a:solidFill>
              </a:rPr>
              <a:t>AD2</a:t>
            </a:r>
            <a:endParaRPr lang="en-US" altLang="zh-CN" sz="1400">
              <a:solidFill>
                <a:srgbClr val="FF0000"/>
              </a:solidFill>
            </a:endParaRPr>
          </a:p>
        </p:txBody>
      </p:sp>
      <p:sp>
        <p:nvSpPr>
          <p:cNvPr id="26" name="FLYING IMPRESSION FID FEIZHAO    qq:1964271550"/>
          <p:cNvSpPr txBox="1"/>
          <p:nvPr/>
        </p:nvSpPr>
        <p:spPr>
          <a:xfrm>
            <a:off x="783590" y="1454150"/>
            <a:ext cx="2096770" cy="368300"/>
          </a:xfrm>
          <a:prstGeom prst="rect">
            <a:avLst/>
          </a:prstGeom>
          <a:solidFill>
            <a:srgbClr val="33C3AB"/>
          </a:solidFill>
        </p:spPr>
        <p:txBody>
          <a:bodyPr wrap="square" rtlCol="0">
            <a:spAutoFit/>
          </a:bodyPr>
          <a:p>
            <a:pPr algn="ctr"/>
            <a:r>
              <a:rPr lang="zh-CN" altLang="en-US" dirty="0">
                <a:solidFill>
                  <a:schemeClr val="bg1"/>
                </a:solidFill>
                <a:latin typeface="微软雅黑" panose="020B0503020204020204" pitchFamily="34" charset="-122"/>
                <a:ea typeface="微软雅黑" panose="020B0503020204020204" pitchFamily="34" charset="-122"/>
              </a:rPr>
              <a:t>底部传感器调试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FLYING IMPRESSION FID FEIZHAO    qq:1964271550"/>
          <p:cNvSpPr txBox="1"/>
          <p:nvPr/>
        </p:nvSpPr>
        <p:spPr>
          <a:xfrm>
            <a:off x="4998006" y="192896"/>
            <a:ext cx="2214880" cy="583565"/>
          </a:xfrm>
          <a:prstGeom prst="rect">
            <a:avLst/>
          </a:prstGeom>
          <a:noFill/>
        </p:spPr>
        <p:txBody>
          <a:bodyPr wrap="none" rtlCol="0">
            <a:spAutoFit/>
          </a:bodyPr>
          <a:p>
            <a:pPr algn="ctr"/>
            <a:r>
              <a:rPr lang="zh-CN" altLang="en-US" sz="3200" b="1" dirty="0">
                <a:solidFill>
                  <a:srgbClr val="364555"/>
                </a:solidFill>
                <a:latin typeface="微软雅黑" panose="020B0503020204020204" pitchFamily="34" charset="-122"/>
                <a:ea typeface="微软雅黑" panose="020B0503020204020204" pitchFamily="34" charset="-122"/>
              </a:rPr>
              <a:t>传感器调试</a:t>
            </a:r>
            <a:endParaRPr lang="zh-CN" altLang="en-US" sz="3200" b="1" dirty="0">
              <a:solidFill>
                <a:srgbClr val="364555"/>
              </a:solidFill>
              <a:latin typeface="微软雅黑" panose="020B0503020204020204" pitchFamily="34" charset="-122"/>
              <a:ea typeface="微软雅黑" panose="020B0503020204020204" pitchFamily="34" charset="-122"/>
            </a:endParaRPr>
          </a:p>
        </p:txBody>
      </p:sp>
      <p:cxnSp>
        <p:nvCxnSpPr>
          <p:cNvPr id="7"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9" name="FLYING IMPRESSION FID FEIZHAO    qq:1964271550"/>
          <p:cNvSpPr txBox="1"/>
          <p:nvPr/>
        </p:nvSpPr>
        <p:spPr>
          <a:xfrm>
            <a:off x="4911090" y="776605"/>
            <a:ext cx="2207260"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   </a:t>
            </a:r>
            <a:r>
              <a:rPr lang="en-US" altLang="zh-CN" sz="1400" dirty="0">
                <a:solidFill>
                  <a:srgbClr val="EB5F56"/>
                </a:solidFill>
                <a:latin typeface="微软雅黑" panose="020B0503020204020204" pitchFamily="34" charset="-122"/>
                <a:ea typeface="微软雅黑" panose="020B0503020204020204" pitchFamily="34" charset="-122"/>
                <a:sym typeface="+mn-ea"/>
              </a:rPr>
              <a:t> sensor </a:t>
            </a:r>
            <a:r>
              <a:rPr lang="en-US" altLang="zh-CN" sz="1400" dirty="0">
                <a:solidFill>
                  <a:srgbClr val="EB5F56"/>
                </a:solidFill>
                <a:latin typeface="微软雅黑" panose="020B0503020204020204" pitchFamily="34" charset="-122"/>
                <a:ea typeface="微软雅黑" panose="020B0503020204020204" pitchFamily="34" charset="-122"/>
                <a:sym typeface="+mn-ea"/>
              </a:rPr>
              <a:t> debug</a:t>
            </a:r>
            <a:endParaRPr lang="en-US" altLang="zh-CN" sz="1400" dirty="0">
              <a:solidFill>
                <a:srgbClr val="EB5F56"/>
              </a:solidFill>
              <a:latin typeface="微软雅黑" panose="020B0503020204020204" pitchFamily="34" charset="-122"/>
              <a:ea typeface="微软雅黑" panose="020B0503020204020204" pitchFamily="34" charset="-122"/>
              <a:sym typeface="+mn-ea"/>
            </a:endParaRPr>
          </a:p>
        </p:txBody>
      </p:sp>
      <p:sp>
        <p:nvSpPr>
          <p:cNvPr id="52" name="FLYING IMPRESSION FID FEIZHAO    qq:1964271550"/>
          <p:cNvSpPr/>
          <p:nvPr/>
        </p:nvSpPr>
        <p:spPr>
          <a:xfrm>
            <a:off x="1767840" y="2275205"/>
            <a:ext cx="8975725" cy="922020"/>
          </a:xfrm>
          <a:prstGeom prst="rect">
            <a:avLst/>
          </a:prstGeom>
          <a:solidFill>
            <a:srgbClr val="EB5F56"/>
          </a:solidFill>
          <a:effectLst>
            <a:glow rad="63500">
              <a:srgbClr val="EB5F56">
                <a:alpha val="40000"/>
              </a:srgbClr>
            </a:glow>
            <a:softEdge rad="12700"/>
          </a:effectLst>
        </p:spPr>
        <p:txBody>
          <a:bodyPr wrap="square">
            <a:spAutoFit/>
          </a:bodyPr>
          <a:p>
            <a:pPr fontAlgn="auto">
              <a:lnSpc>
                <a:spcPct val="150000"/>
              </a:lnSpc>
              <a:spcBef>
                <a:spcPct val="0"/>
              </a:spcBef>
            </a:pP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调节方法同防掉台传感器一致，这里我们需要将</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个红外光电传感器的测量距离调节至最大方便我们能从较远位置检测到敌人。</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p:cNvPicPr>
            <a:picLocks noChangeAspect="1"/>
          </p:cNvPicPr>
          <p:nvPr/>
        </p:nvPicPr>
        <p:blipFill>
          <a:blip r:embed="rId3"/>
          <a:stretch>
            <a:fillRect/>
          </a:stretch>
        </p:blipFill>
        <p:spPr>
          <a:xfrm>
            <a:off x="6879590" y="3570605"/>
            <a:ext cx="3864066" cy="2635200"/>
          </a:xfrm>
          <a:prstGeom prst="rect">
            <a:avLst/>
          </a:prstGeom>
        </p:spPr>
      </p:pic>
      <p:sp>
        <p:nvSpPr>
          <p:cNvPr id="13" name="椭圆 12"/>
          <p:cNvSpPr/>
          <p:nvPr/>
        </p:nvSpPr>
        <p:spPr>
          <a:xfrm>
            <a:off x="3211830" y="4622800"/>
            <a:ext cx="395605" cy="4152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a:off x="4629785" y="4651375"/>
            <a:ext cx="395605" cy="4152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3953510" y="3806825"/>
            <a:ext cx="395605" cy="4152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3963035" y="5273040"/>
            <a:ext cx="395605" cy="41529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2000"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anim calcmode="lin" valueType="num">
                                      <p:cBhvr>
                                        <p:cTn id="23" dur="2000" fill="hold"/>
                                        <p:tgtEl>
                                          <p:spTgt spid="13"/>
                                        </p:tgtEl>
                                        <p:attrNameLst>
                                          <p:attrName>ppt_x</p:attrName>
                                        </p:attrNameLst>
                                      </p:cBhvr>
                                      <p:tavLst>
                                        <p:tav tm="0">
                                          <p:val>
                                            <p:strVal val="#ppt_x"/>
                                          </p:val>
                                        </p:tav>
                                        <p:tav tm="100000">
                                          <p:val>
                                            <p:strVal val="#ppt_x"/>
                                          </p:val>
                                        </p:tav>
                                      </p:tavLst>
                                    </p:anim>
                                    <p:anim calcmode="lin" valueType="num">
                                      <p:cBhvr>
                                        <p:cTn id="24" dur="2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2000" fill="hold">
                                          <p:stCondLst>
                                            <p:cond delay="0"/>
                                          </p:stCondLst>
                                        </p:cTn>
                                        <p:tgtEl>
                                          <p:spTgt spid="15"/>
                                        </p:tgtEl>
                                        <p:attrNameLst>
                                          <p:attrName>style.visibility</p:attrName>
                                        </p:attrNameLst>
                                      </p:cBhvr>
                                      <p:to>
                                        <p:strVal val="visible"/>
                                      </p:to>
                                    </p:set>
                                    <p:animEffect transition="in" filter="fade">
                                      <p:cBhvr>
                                        <p:cTn id="27" dur="2000"/>
                                        <p:tgtEl>
                                          <p:spTgt spid="15"/>
                                        </p:tgtEl>
                                      </p:cBhvr>
                                    </p:animEffect>
                                    <p:anim calcmode="lin" valueType="num">
                                      <p:cBhvr>
                                        <p:cTn id="28" dur="2000" fill="hold"/>
                                        <p:tgtEl>
                                          <p:spTgt spid="15"/>
                                        </p:tgtEl>
                                        <p:attrNameLst>
                                          <p:attrName>ppt_x</p:attrName>
                                        </p:attrNameLst>
                                      </p:cBhvr>
                                      <p:tavLst>
                                        <p:tav tm="0">
                                          <p:val>
                                            <p:strVal val="#ppt_x"/>
                                          </p:val>
                                        </p:tav>
                                        <p:tav tm="100000">
                                          <p:val>
                                            <p:strVal val="#ppt_x"/>
                                          </p:val>
                                        </p:tav>
                                      </p:tavLst>
                                    </p:anim>
                                    <p:anim calcmode="lin" valueType="num">
                                      <p:cBhvr>
                                        <p:cTn id="29" dur="2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2000" fill="hold">
                                          <p:stCondLst>
                                            <p:cond delay="0"/>
                                          </p:stCondLst>
                                        </p:cTn>
                                        <p:tgtEl>
                                          <p:spTgt spid="16"/>
                                        </p:tgtEl>
                                        <p:attrNameLst>
                                          <p:attrName>style.visibility</p:attrName>
                                        </p:attrNameLst>
                                      </p:cBhvr>
                                      <p:to>
                                        <p:strVal val="visible"/>
                                      </p:to>
                                    </p:set>
                                    <p:animEffect transition="in" filter="fade">
                                      <p:cBhvr>
                                        <p:cTn id="32" dur="2000"/>
                                        <p:tgtEl>
                                          <p:spTgt spid="16"/>
                                        </p:tgtEl>
                                      </p:cBhvr>
                                    </p:animEffect>
                                    <p:anim calcmode="lin" valueType="num">
                                      <p:cBhvr>
                                        <p:cTn id="33" dur="2000" fill="hold"/>
                                        <p:tgtEl>
                                          <p:spTgt spid="16"/>
                                        </p:tgtEl>
                                        <p:attrNameLst>
                                          <p:attrName>ppt_x</p:attrName>
                                        </p:attrNameLst>
                                      </p:cBhvr>
                                      <p:tavLst>
                                        <p:tav tm="0">
                                          <p:val>
                                            <p:strVal val="#ppt_x"/>
                                          </p:val>
                                        </p:tav>
                                        <p:tav tm="100000">
                                          <p:val>
                                            <p:strVal val="#ppt_x"/>
                                          </p:val>
                                        </p:tav>
                                      </p:tavLst>
                                    </p:anim>
                                    <p:anim calcmode="lin" valueType="num">
                                      <p:cBhvr>
                                        <p:cTn id="34" dur="2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2000" fill="hold">
                                          <p:stCondLst>
                                            <p:cond delay="0"/>
                                          </p:stCondLst>
                                        </p:cTn>
                                        <p:tgtEl>
                                          <p:spTgt spid="14"/>
                                        </p:tgtEl>
                                        <p:attrNameLst>
                                          <p:attrName>style.visibility</p:attrName>
                                        </p:attrNameLst>
                                      </p:cBhvr>
                                      <p:to>
                                        <p:strVal val="visible"/>
                                      </p:to>
                                    </p:set>
                                    <p:animEffect transition="in" filter="fade">
                                      <p:cBhvr>
                                        <p:cTn id="37" dur="2000"/>
                                        <p:tgtEl>
                                          <p:spTgt spid="14"/>
                                        </p:tgtEl>
                                      </p:cBhvr>
                                    </p:animEffect>
                                    <p:anim calcmode="lin" valueType="num">
                                      <p:cBhvr>
                                        <p:cTn id="38" dur="2000" fill="hold"/>
                                        <p:tgtEl>
                                          <p:spTgt spid="14"/>
                                        </p:tgtEl>
                                        <p:attrNameLst>
                                          <p:attrName>ppt_x</p:attrName>
                                        </p:attrNameLst>
                                      </p:cBhvr>
                                      <p:tavLst>
                                        <p:tav tm="0">
                                          <p:val>
                                            <p:strVal val="#ppt_x"/>
                                          </p:val>
                                        </p:tav>
                                        <p:tav tm="100000">
                                          <p:val>
                                            <p:strVal val="#ppt_x"/>
                                          </p:val>
                                        </p:tav>
                                      </p:tavLst>
                                    </p:anim>
                                    <p:anim calcmode="lin" valueType="num">
                                      <p:cBhvr>
                                        <p:cTn id="39" dur="2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1000"/>
                                        <p:tgtEl>
                                          <p:spTgt spid="5"/>
                                        </p:tgtEl>
                                      </p:cBhvr>
                                    </p:animEffect>
                                    <p:anim calcmode="lin" valueType="num">
                                      <p:cBhvr>
                                        <p:cTn id="53" dur="1000" fill="hold"/>
                                        <p:tgtEl>
                                          <p:spTgt spid="5"/>
                                        </p:tgtEl>
                                        <p:attrNameLst>
                                          <p:attrName>ppt_x</p:attrName>
                                        </p:attrNameLst>
                                      </p:cBhvr>
                                      <p:tavLst>
                                        <p:tav tm="0">
                                          <p:val>
                                            <p:strVal val="#ppt_x"/>
                                          </p:val>
                                        </p:tav>
                                        <p:tav tm="100000">
                                          <p:val>
                                            <p:strVal val="#ppt_x"/>
                                          </p:val>
                                        </p:tav>
                                      </p:tavLst>
                                    </p:anim>
                                    <p:anim calcmode="lin" valueType="num">
                                      <p:cBhvr>
                                        <p:cTn id="5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bldLvl="0" animBg="1"/>
      <p:bldP spid="52" grpId="0" bldLvl="0" animBg="1"/>
      <p:bldP spid="13" grpId="0" bldLvl="0" animBg="1"/>
      <p:bldP spid="15" grpId="0" bldLvl="0" animBg="1"/>
      <p:bldP spid="16" grpId="0" bldLvl="0" animBg="1"/>
      <p:bldP spid="14" grpId="0" bldLvl="0" animBg="1"/>
      <p:bldP spid="2" grpId="0" bldLvl="0" animBg="1"/>
      <p:bldP spid="12"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38"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比赛方案</a:t>
            </a:r>
            <a:endParaRPr lang="zh-CN" sz="32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3909060" y="776605"/>
            <a:ext cx="4661535"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rPr>
              <a:t>Competition scheme</a:t>
            </a:r>
            <a:endParaRPr lang="en-US" altLang="zh-CN" sz="140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8236" y="1215436"/>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 name="FLYING IMPRESSION FID FEIZHAO    qq:1964271550"/>
          <p:cNvSpPr/>
          <p:nvPr/>
        </p:nvSpPr>
        <p:spPr>
          <a:xfrm>
            <a:off x="612140" y="2922270"/>
            <a:ext cx="4432300" cy="2584450"/>
          </a:xfrm>
          <a:prstGeom prst="rect">
            <a:avLst/>
          </a:prstGeom>
          <a:solidFill>
            <a:srgbClr val="EB5F56"/>
          </a:solidFill>
          <a:effectLst>
            <a:glow rad="63500">
              <a:srgbClr val="EB5F56">
                <a:alpha val="40000"/>
              </a:srgbClr>
            </a:glow>
            <a:softEdge rad="12700"/>
          </a:effectLst>
        </p:spPr>
        <p:txBody>
          <a:bodyPr wrap="square">
            <a:spAutoFit/>
          </a:bodyPr>
          <a:p>
            <a:pPr marL="12700" marR="5080" indent="444500" algn="just" fontAlgn="auto">
              <a:lnSpc>
                <a:spcPct val="150000"/>
              </a:lnSpc>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机器人在比赛的过程中一直要确保自己在擂台上，如果是在擂台上，就通过边沿识别来漫游，并在漫游的过程</a:t>
            </a:r>
            <a:r>
              <a:rPr lang="zh-CN" altLang="en-US" spc="-5"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中寻找能量块和对手并发起攻击；如</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果是在擂台下，就通过机身周围布置的传感器确定擂台的方向，摆正自身的朝向登上擂台。</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6" name="FLYING IMPRESSION FID FEIZHAO    qq:1964271550"/>
          <p:cNvSpPr txBox="1"/>
          <p:nvPr/>
        </p:nvSpPr>
        <p:spPr>
          <a:xfrm>
            <a:off x="1158875" y="1804670"/>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比赛逻辑</a:t>
            </a:r>
            <a:endParaRPr lang="zh-CN" altLang="en-US" sz="2400" dirty="0">
              <a:solidFill>
                <a:srgbClr val="33C3AB"/>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7257415" y="902970"/>
            <a:ext cx="4557395" cy="556450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38"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比赛方案</a:t>
            </a:r>
            <a:endParaRPr lang="zh-CN" sz="32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3909060" y="776605"/>
            <a:ext cx="4661535"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rPr>
              <a:t>Competition scheme</a:t>
            </a:r>
            <a:endParaRPr lang="en-US" altLang="zh-CN" sz="140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8236" y="1215436"/>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 name="FLYING IMPRESSION FID FEIZHAO    qq:1964271550"/>
          <p:cNvSpPr/>
          <p:nvPr/>
        </p:nvSpPr>
        <p:spPr>
          <a:xfrm>
            <a:off x="612140" y="2432050"/>
            <a:ext cx="6053455" cy="3969385"/>
          </a:xfrm>
          <a:prstGeom prst="rect">
            <a:avLst/>
          </a:prstGeom>
          <a:solidFill>
            <a:srgbClr val="EB5F56"/>
          </a:solidFill>
          <a:effectLst>
            <a:glow rad="63500">
              <a:srgbClr val="EB5F56">
                <a:alpha val="40000"/>
              </a:srgbClr>
            </a:glow>
            <a:softEdge rad="12700"/>
          </a:effectLst>
        </p:spPr>
        <p:txBody>
          <a:bodyPr wrap="square">
            <a:spAutoFit/>
          </a:bodyPr>
          <a:p>
            <a:pPr>
              <a:lnSpc>
                <a:spcPct val="200000"/>
              </a:lnSpc>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软启动：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通过左右两侧的红外光电传感器来实现。</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登台：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前后</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个爪子来完成登台。</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擂台漫游：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顶部的</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个红外光电传感器检测边缘。</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擂台上敌人：</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四周的红外光电和红外测距来检测敌人，摄</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像头来判断物块是己方，敌方，或是中立。</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擂台下：</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四周的红外光电和红外测距连检测。</a:t>
            </a:r>
            <a:endPar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200000"/>
              </a:lnSpc>
            </a:pPr>
            <a:r>
              <a:rPr lang="zh-CN" altLang="en-US"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卡在擂台边缘：</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通过倾角传感器来检测是否发生倾斜。</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6" name="FLYING IMPRESSION FID FEIZHAO    qq:1964271550"/>
          <p:cNvSpPr txBox="1"/>
          <p:nvPr/>
        </p:nvSpPr>
        <p:spPr>
          <a:xfrm>
            <a:off x="1158875" y="1804670"/>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处理方式</a:t>
            </a:r>
            <a:endParaRPr lang="zh-CN" altLang="en-US" sz="2400" dirty="0">
              <a:solidFill>
                <a:srgbClr val="33C3AB"/>
              </a:solidFill>
              <a:latin typeface="微软雅黑" panose="020B0503020204020204" pitchFamily="34" charset="-122"/>
              <a:ea typeface="微软雅黑" panose="020B0503020204020204" pitchFamily="34" charset="-122"/>
            </a:endParaRPr>
          </a:p>
        </p:txBody>
      </p:sp>
      <p:pic>
        <p:nvPicPr>
          <p:cNvPr id="5"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9351" y="2431951"/>
            <a:ext cx="4234123" cy="3384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7"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比赛方案</a:t>
            </a:r>
            <a:endParaRPr lang="zh-CN" sz="3200" b="1" dirty="0">
              <a:solidFill>
                <a:srgbClr val="364555"/>
              </a:solidFill>
              <a:latin typeface="微软雅黑" panose="020B0503020204020204" pitchFamily="34" charset="-122"/>
              <a:ea typeface="微软雅黑" panose="020B0503020204020204" pitchFamily="34" charset="-122"/>
            </a:endParaRPr>
          </a:p>
        </p:txBody>
      </p:sp>
      <p:sp>
        <p:nvSpPr>
          <p:cNvPr id="15" name="FLYING IMPRESSION FID FEIZHAO    qq:1964271550"/>
          <p:cNvSpPr txBox="1"/>
          <p:nvPr/>
        </p:nvSpPr>
        <p:spPr>
          <a:xfrm>
            <a:off x="3909060" y="776605"/>
            <a:ext cx="4661535"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rPr>
              <a:t>Competition scheme</a:t>
            </a:r>
            <a:endParaRPr lang="en-US" altLang="zh-CN" sz="1400" dirty="0">
              <a:solidFill>
                <a:srgbClr val="EB5F56"/>
              </a:solidFill>
              <a:latin typeface="微软雅黑" panose="020B0503020204020204" pitchFamily="34" charset="-122"/>
              <a:ea typeface="微软雅黑" panose="020B0503020204020204" pitchFamily="34" charset="-122"/>
            </a:endParaRPr>
          </a:p>
        </p:txBody>
      </p:sp>
      <p:cxnSp>
        <p:nvCxnSpPr>
          <p:cNvPr id="16" name="FLYING IMPRESSION FID FEIZHAO    qq:1964271550"/>
          <p:cNvCxnSpPr/>
          <p:nvPr/>
        </p:nvCxnSpPr>
        <p:spPr>
          <a:xfrm>
            <a:off x="5988236" y="1215436"/>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7" name="FLYING IMPRESSION FID FEIZHAO    qq:1964271550"/>
          <p:cNvSpPr/>
          <p:nvPr/>
        </p:nvSpPr>
        <p:spPr>
          <a:xfrm>
            <a:off x="-957934" y="342907"/>
            <a:ext cx="6506695" cy="6506695"/>
          </a:xfrm>
          <a:prstGeom prst="blockArc">
            <a:avLst>
              <a:gd name="adj1" fmla="val 18900000"/>
              <a:gd name="adj2" fmla="val 2700000"/>
              <a:gd name="adj3" fmla="val 393"/>
            </a:avLst>
          </a:prstGeom>
          <a:ln w="38100">
            <a:solidFill>
              <a:srgbClr val="364555"/>
            </a:solidFill>
          </a:ln>
        </p:spPr>
        <p:style>
          <a:lnRef idx="2">
            <a:scrgbClr r="0" g="0" b="0"/>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grpSp>
        <p:nvGrpSpPr>
          <p:cNvPr id="18" name="FLYING IMPRESSION FID FEIZHAO    qq:1964271550"/>
          <p:cNvGrpSpPr/>
          <p:nvPr/>
        </p:nvGrpSpPr>
        <p:grpSpPr>
          <a:xfrm>
            <a:off x="4527649" y="1472239"/>
            <a:ext cx="5598583" cy="1021112"/>
            <a:chOff x="4527649" y="1472239"/>
            <a:chExt cx="5598583" cy="1021112"/>
          </a:xfrm>
        </p:grpSpPr>
        <p:sp>
          <p:nvSpPr>
            <p:cNvPr id="19" name="FLYING IMPRESSION FID FEIZHAO    qq:1964271550"/>
            <p:cNvSpPr/>
            <p:nvPr/>
          </p:nvSpPr>
          <p:spPr>
            <a:xfrm>
              <a:off x="5242970" y="1574334"/>
              <a:ext cx="4883262" cy="816889"/>
            </a:xfrm>
            <a:prstGeom prst="homePlate">
              <a:avLst/>
            </a:prstGeom>
            <a:solidFill>
              <a:srgbClr val="EB5F56"/>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0" name="FLYING IMPRESSION FID FEIZHAO    qq:1964271550"/>
            <p:cNvSpPr/>
            <p:nvPr/>
          </p:nvSpPr>
          <p:spPr>
            <a:xfrm>
              <a:off x="4527649" y="1472239"/>
              <a:ext cx="1021112" cy="1021112"/>
            </a:xfrm>
            <a:prstGeom prst="ellipse">
              <a:avLst/>
            </a:prstGeom>
            <a:solidFill>
              <a:srgbClr val="ECEFF1"/>
            </a:solidFill>
            <a:ln w="57150">
              <a:solidFill>
                <a:srgbClr val="EB5F56"/>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1" name="FLYING IMPRESSION FID FEIZHAO    qq:1964271550"/>
            <p:cNvSpPr txBox="1"/>
            <p:nvPr/>
          </p:nvSpPr>
          <p:spPr>
            <a:xfrm>
              <a:off x="4661187" y="1621782"/>
              <a:ext cx="754036" cy="769441"/>
            </a:xfrm>
            <a:prstGeom prst="rect">
              <a:avLst/>
            </a:prstGeom>
            <a:noFill/>
          </p:spPr>
          <p:txBody>
            <a:bodyPr wrap="square" rtlCol="0">
              <a:spAutoFit/>
            </a:bodyPr>
            <a:p>
              <a:pPr algn="ctr"/>
              <a:r>
                <a:rPr lang="en-US" altLang="zh-CN" sz="4400" b="1" dirty="0">
                  <a:solidFill>
                    <a:srgbClr val="EB5F56"/>
                  </a:solidFill>
                  <a:latin typeface="微软雅黑" panose="020B0503020204020204" pitchFamily="34" charset="-122"/>
                  <a:ea typeface="微软雅黑" panose="020B0503020204020204" pitchFamily="34" charset="-122"/>
                </a:rPr>
                <a:t>A</a:t>
              </a:r>
              <a:endParaRPr lang="zh-CN" altLang="en-US" sz="4400" b="1" dirty="0">
                <a:solidFill>
                  <a:srgbClr val="EB5F56"/>
                </a:solidFill>
                <a:latin typeface="微软雅黑" panose="020B0503020204020204" pitchFamily="34" charset="-122"/>
                <a:ea typeface="微软雅黑" panose="020B0503020204020204" pitchFamily="34" charset="-122"/>
              </a:endParaRPr>
            </a:p>
          </p:txBody>
        </p:sp>
        <p:sp>
          <p:nvSpPr>
            <p:cNvPr id="22" name="FLYING IMPRESSION FID FEIZHAO    qq:1964271550"/>
            <p:cNvSpPr txBox="1"/>
            <p:nvPr/>
          </p:nvSpPr>
          <p:spPr>
            <a:xfrm>
              <a:off x="5705999" y="1485085"/>
              <a:ext cx="3792293" cy="891540"/>
            </a:xfrm>
            <a:prstGeom prst="rect">
              <a:avLst/>
            </a:prstGeom>
            <a:noFill/>
          </p:spPr>
          <p:txBody>
            <a:bodyPr wrap="square" rtlCol="0">
              <a:spAutoFit/>
            </a:bodyPr>
            <a:p>
              <a:pPr>
                <a:lnSpc>
                  <a:spcPct val="130000"/>
                </a:lnSpc>
              </a:pPr>
              <a:r>
                <a:rPr lang="zh-CN" sz="2000" b="1" dirty="0">
                  <a:solidFill>
                    <a:schemeClr val="bg1"/>
                  </a:solidFill>
                  <a:latin typeface="微软雅黑" panose="020B0503020204020204" pitchFamily="34" charset="-122"/>
                  <a:ea typeface="微软雅黑" panose="020B0503020204020204" pitchFamily="34" charset="-122"/>
                </a:rPr>
                <a:t>没有检测到物体</a:t>
              </a:r>
              <a:endParaRPr lang="zh-CN" sz="2000" b="1" dirty="0">
                <a:solidFill>
                  <a:schemeClr val="bg1"/>
                </a:solidFill>
                <a:latin typeface="微软雅黑" panose="020B0503020204020204" pitchFamily="34" charset="-122"/>
                <a:ea typeface="微软雅黑" panose="020B0503020204020204" pitchFamily="34" charset="-122"/>
              </a:endParaRPr>
            </a:p>
            <a:p>
              <a:pPr>
                <a:lnSpc>
                  <a:spcPct val="130000"/>
                </a:lnSpc>
              </a:pP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认定台上，漫游</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3" name="FLYING IMPRESSION FID FEIZHAO    qq:1964271550"/>
          <p:cNvGrpSpPr/>
          <p:nvPr/>
        </p:nvGrpSpPr>
        <p:grpSpPr>
          <a:xfrm>
            <a:off x="4990678" y="3085716"/>
            <a:ext cx="5676900" cy="1021112"/>
            <a:chOff x="4990678" y="3085716"/>
            <a:chExt cx="5676900" cy="1021112"/>
          </a:xfrm>
        </p:grpSpPr>
        <p:sp>
          <p:nvSpPr>
            <p:cNvPr id="24" name="FLYING IMPRESSION FID FEIZHAO    qq:1964271550"/>
            <p:cNvSpPr/>
            <p:nvPr/>
          </p:nvSpPr>
          <p:spPr>
            <a:xfrm>
              <a:off x="5705999" y="3187811"/>
              <a:ext cx="4883262" cy="816889"/>
            </a:xfrm>
            <a:prstGeom prst="homePlate">
              <a:avLst/>
            </a:prstGeom>
            <a:solidFill>
              <a:srgbClr val="33C3AB"/>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5" name="FLYING IMPRESSION FID FEIZHAO    qq:1964271550"/>
            <p:cNvSpPr/>
            <p:nvPr/>
          </p:nvSpPr>
          <p:spPr>
            <a:xfrm>
              <a:off x="4990678" y="3085716"/>
              <a:ext cx="1021112" cy="1021112"/>
            </a:xfrm>
            <a:prstGeom prst="ellipse">
              <a:avLst/>
            </a:prstGeom>
            <a:solidFill>
              <a:srgbClr val="ECEFF1"/>
            </a:solidFill>
            <a:ln w="57150">
              <a:solidFill>
                <a:srgbClr val="33C3A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6" name="FLYING IMPRESSION FID FEIZHAO    qq:1964271550"/>
            <p:cNvSpPr txBox="1"/>
            <p:nvPr/>
          </p:nvSpPr>
          <p:spPr>
            <a:xfrm>
              <a:off x="6251788" y="3188586"/>
              <a:ext cx="4415790" cy="891540"/>
            </a:xfrm>
            <a:prstGeom prst="rect">
              <a:avLst/>
            </a:prstGeom>
            <a:noFill/>
          </p:spPr>
          <p:txBody>
            <a:bodyPr wrap="square" rtlCol="0">
              <a:spAutoFit/>
            </a:bodyPr>
            <a:p>
              <a:pPr>
                <a:lnSpc>
                  <a:spcPct val="130000"/>
                </a:lnSpc>
              </a:pPr>
              <a:r>
                <a:rPr lang="zh-CN" sz="2000" b="1" dirty="0">
                  <a:solidFill>
                    <a:schemeClr val="bg1"/>
                  </a:solidFill>
                  <a:latin typeface="微软雅黑" panose="020B0503020204020204" pitchFamily="34" charset="-122"/>
                  <a:ea typeface="微软雅黑" panose="020B0503020204020204" pitchFamily="34" charset="-122"/>
                </a:rPr>
                <a:t>检测到一个物体</a:t>
              </a:r>
              <a:endParaRPr lang="zh-CN" sz="2000" b="1" dirty="0">
                <a:solidFill>
                  <a:schemeClr val="bg1"/>
                </a:solidFill>
                <a:latin typeface="微软雅黑" panose="020B0503020204020204" pitchFamily="34" charset="-122"/>
                <a:ea typeface="微软雅黑" panose="020B0503020204020204" pitchFamily="34" charset="-122"/>
              </a:endParaRPr>
            </a:p>
            <a:p>
              <a:pPr>
                <a:lnSpc>
                  <a:spcPct val="130000"/>
                </a:lnSpc>
              </a:pP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认定台上，识别物体，发起进攻</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7" name="FLYING IMPRESSION FID FEIZHAO    qq:1964271550"/>
            <p:cNvSpPr txBox="1"/>
            <p:nvPr/>
          </p:nvSpPr>
          <p:spPr>
            <a:xfrm>
              <a:off x="5124216" y="3235259"/>
              <a:ext cx="754036" cy="769441"/>
            </a:xfrm>
            <a:prstGeom prst="rect">
              <a:avLst/>
            </a:prstGeom>
            <a:noFill/>
          </p:spPr>
          <p:txBody>
            <a:bodyPr wrap="square" rtlCol="0">
              <a:spAutoFit/>
            </a:bodyPr>
            <a:p>
              <a:pPr algn="ctr"/>
              <a:r>
                <a:rPr lang="en-US" altLang="zh-CN" sz="4400" b="1" dirty="0">
                  <a:solidFill>
                    <a:srgbClr val="33C3AB"/>
                  </a:solidFill>
                  <a:latin typeface="微软雅黑" panose="020B0503020204020204" pitchFamily="34" charset="-122"/>
                  <a:ea typeface="微软雅黑" panose="020B0503020204020204" pitchFamily="34" charset="-122"/>
                </a:rPr>
                <a:t>B</a:t>
              </a:r>
              <a:endParaRPr lang="zh-CN" altLang="en-US" sz="4400" b="1" dirty="0">
                <a:solidFill>
                  <a:srgbClr val="33C3AB"/>
                </a:solidFill>
                <a:latin typeface="微软雅黑" panose="020B0503020204020204" pitchFamily="34" charset="-122"/>
                <a:ea typeface="微软雅黑" panose="020B0503020204020204" pitchFamily="34" charset="-122"/>
              </a:endParaRPr>
            </a:p>
          </p:txBody>
        </p:sp>
      </p:grpSp>
      <p:grpSp>
        <p:nvGrpSpPr>
          <p:cNvPr id="28" name="FLYING IMPRESSION FID FEIZHAO    qq:1964271550"/>
          <p:cNvGrpSpPr/>
          <p:nvPr/>
        </p:nvGrpSpPr>
        <p:grpSpPr>
          <a:xfrm>
            <a:off x="4527649" y="4699193"/>
            <a:ext cx="6390640" cy="1021112"/>
            <a:chOff x="4527649" y="4699193"/>
            <a:chExt cx="6390640" cy="1021112"/>
          </a:xfrm>
        </p:grpSpPr>
        <p:sp>
          <p:nvSpPr>
            <p:cNvPr id="29" name="FLYING IMPRESSION FID FEIZHAO    qq:1964271550"/>
            <p:cNvSpPr/>
            <p:nvPr/>
          </p:nvSpPr>
          <p:spPr>
            <a:xfrm>
              <a:off x="5242970" y="4801288"/>
              <a:ext cx="4883262" cy="816889"/>
            </a:xfrm>
            <a:prstGeom prst="homePlate">
              <a:avLst/>
            </a:prstGeom>
            <a:solidFill>
              <a:srgbClr val="FCB030"/>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0" name="FLYING IMPRESSION FID FEIZHAO    qq:1964271550"/>
            <p:cNvSpPr/>
            <p:nvPr/>
          </p:nvSpPr>
          <p:spPr>
            <a:xfrm>
              <a:off x="4527649" y="4699193"/>
              <a:ext cx="1021112" cy="1021112"/>
            </a:xfrm>
            <a:prstGeom prst="ellipse">
              <a:avLst/>
            </a:prstGeom>
            <a:solidFill>
              <a:srgbClr val="ECEFF1"/>
            </a:solidFill>
            <a:ln w="57150">
              <a:solidFill>
                <a:srgbClr val="FCB030"/>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1" name="FLYING IMPRESSION FID FEIZHAO    qq:1964271550"/>
            <p:cNvSpPr txBox="1"/>
            <p:nvPr/>
          </p:nvSpPr>
          <p:spPr>
            <a:xfrm>
              <a:off x="5775424" y="4746818"/>
              <a:ext cx="5142865" cy="891540"/>
            </a:xfrm>
            <a:prstGeom prst="rect">
              <a:avLst/>
            </a:prstGeom>
            <a:noFill/>
          </p:spPr>
          <p:txBody>
            <a:bodyPr wrap="square" rtlCol="0">
              <a:spAutoFit/>
            </a:bodyPr>
            <a:p>
              <a:pPr>
                <a:lnSpc>
                  <a:spcPct val="130000"/>
                </a:lnSpc>
              </a:pPr>
              <a:r>
                <a:rPr lang="zh-CN" sz="2000" b="1" dirty="0">
                  <a:solidFill>
                    <a:schemeClr val="bg1"/>
                  </a:solidFill>
                  <a:latin typeface="微软雅黑" panose="020B0503020204020204" pitchFamily="34" charset="-122"/>
                  <a:ea typeface="微软雅黑" panose="020B0503020204020204" pitchFamily="34" charset="-122"/>
                </a:rPr>
                <a:t>检测到两个以上物体</a:t>
              </a:r>
              <a:endParaRPr lang="zh-CN" sz="2000" b="1" dirty="0">
                <a:solidFill>
                  <a:schemeClr val="bg1"/>
                </a:solidFill>
                <a:latin typeface="微软雅黑" panose="020B0503020204020204" pitchFamily="34" charset="-122"/>
                <a:ea typeface="微软雅黑" panose="020B0503020204020204" pitchFamily="34" charset="-122"/>
              </a:endParaRPr>
            </a:p>
            <a:p>
              <a:pPr>
                <a:lnSpc>
                  <a:spcPct val="130000"/>
                </a:lnSpc>
              </a:pP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认定台下，寻找擂台位置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2" name="FLYING IMPRESSION FID FEIZHAO    qq:1964271550"/>
            <p:cNvSpPr txBox="1"/>
            <p:nvPr/>
          </p:nvSpPr>
          <p:spPr>
            <a:xfrm>
              <a:off x="4661912" y="4825011"/>
              <a:ext cx="754036" cy="769441"/>
            </a:xfrm>
            <a:prstGeom prst="rect">
              <a:avLst/>
            </a:prstGeom>
            <a:noFill/>
          </p:spPr>
          <p:txBody>
            <a:bodyPr wrap="square" rtlCol="0">
              <a:spAutoFit/>
            </a:bodyPr>
            <a:p>
              <a:pPr algn="ctr"/>
              <a:r>
                <a:rPr lang="en-US" altLang="zh-CN" sz="4400" b="1" dirty="0">
                  <a:solidFill>
                    <a:srgbClr val="FCB030"/>
                  </a:solidFill>
                  <a:latin typeface="微软雅黑" panose="020B0503020204020204" pitchFamily="34" charset="-122"/>
                  <a:ea typeface="微软雅黑" panose="020B0503020204020204" pitchFamily="34" charset="-122"/>
                </a:rPr>
                <a:t>C</a:t>
              </a:r>
              <a:endParaRPr lang="zh-CN" altLang="en-US" sz="4400" b="1" dirty="0">
                <a:solidFill>
                  <a:srgbClr val="FCB030"/>
                </a:solidFill>
                <a:latin typeface="微软雅黑" panose="020B0503020204020204" pitchFamily="34" charset="-122"/>
                <a:ea typeface="微软雅黑" panose="020B0503020204020204" pitchFamily="34" charset="-122"/>
              </a:endParaRPr>
            </a:p>
          </p:txBody>
        </p:sp>
      </p:grpSp>
      <p:sp>
        <p:nvSpPr>
          <p:cNvPr id="33" name="FLYING IMPRESSION FID FEIZHAO    qq:1964271550"/>
          <p:cNvSpPr txBox="1"/>
          <p:nvPr/>
        </p:nvSpPr>
        <p:spPr>
          <a:xfrm>
            <a:off x="1283335" y="2590165"/>
            <a:ext cx="3008630" cy="645160"/>
          </a:xfrm>
          <a:prstGeom prst="rect">
            <a:avLst/>
          </a:prstGeom>
          <a:noFill/>
        </p:spPr>
        <p:txBody>
          <a:bodyPr wrap="square" rtlCol="0">
            <a:spAutoFit/>
          </a:bodyPr>
          <a:p>
            <a:pPr algn="ctr"/>
            <a:r>
              <a:rPr lang="zh-CN" altLang="en-US" sz="3600" b="1" dirty="0">
                <a:solidFill>
                  <a:srgbClr val="364555"/>
                </a:solidFill>
                <a:latin typeface="微软雅黑" panose="020B0503020204020204" pitchFamily="34" charset="-122"/>
                <a:ea typeface="微软雅黑" panose="020B0503020204020204" pitchFamily="34" charset="-122"/>
              </a:rPr>
              <a:t>擂台上下判断</a:t>
            </a:r>
            <a:endParaRPr lang="zh-CN" altLang="en-US" sz="3600" b="1" dirty="0">
              <a:solidFill>
                <a:srgbClr val="364555"/>
              </a:solidFill>
              <a:latin typeface="微软雅黑" panose="020B0503020204020204" pitchFamily="34" charset="-122"/>
              <a:ea typeface="微软雅黑" panose="020B0503020204020204" pitchFamily="34" charset="-122"/>
            </a:endParaRPr>
          </a:p>
        </p:txBody>
      </p:sp>
      <p:sp>
        <p:nvSpPr>
          <p:cNvPr id="34" name="FLYING IMPRESSION FID FEIZHAO    qq:1964271550"/>
          <p:cNvSpPr txBox="1"/>
          <p:nvPr/>
        </p:nvSpPr>
        <p:spPr>
          <a:xfrm>
            <a:off x="1283419" y="3648899"/>
            <a:ext cx="2930683" cy="730885"/>
          </a:xfrm>
          <a:prstGeom prst="rect">
            <a:avLst/>
          </a:prstGeom>
          <a:noFill/>
        </p:spPr>
        <p:txBody>
          <a:bodyPr wrap="square" rtlCol="0">
            <a:spAutoFit/>
          </a:bodyPr>
          <a:p>
            <a:pPr algn="l">
              <a:lnSpc>
                <a:spcPct val="130000"/>
              </a:lnSpc>
            </a:pPr>
            <a:r>
              <a:rPr lang="zh-CN" sz="1600" dirty="0">
                <a:solidFill>
                  <a:schemeClr val="bg2">
                    <a:lumMod val="25000"/>
                  </a:schemeClr>
                </a:solidFill>
                <a:latin typeface="微软雅黑" panose="020B0503020204020204" pitchFamily="34" charset="-122"/>
                <a:ea typeface="微软雅黑" panose="020B0503020204020204" pitchFamily="34" charset="-122"/>
              </a:rPr>
              <a:t>通过对底部</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4</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个红外光电检测到物体数量来判断。</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35" name="图片 34" descr="wode_icon_bangzhuyufankui@1x"/>
          <p:cNvPicPr>
            <a:picLocks noChangeAspect="1"/>
          </p:cNvPicPr>
          <p:nvPr/>
        </p:nvPicPr>
        <p:blipFill>
          <a:blip r:embed="rId2"/>
          <a:stretch>
            <a:fillRect/>
          </a:stretch>
        </p:blipFill>
        <p:spPr>
          <a:xfrm>
            <a:off x="220345" y="4792980"/>
            <a:ext cx="567055" cy="567055"/>
          </a:xfrm>
          <a:prstGeom prst="rect">
            <a:avLst/>
          </a:prstGeom>
        </p:spPr>
      </p:pic>
      <p:sp>
        <p:nvSpPr>
          <p:cNvPr id="36" name="FLYING IMPRESSION FID FEIZHAO    qq:1964271550"/>
          <p:cNvSpPr/>
          <p:nvPr/>
        </p:nvSpPr>
        <p:spPr>
          <a:xfrm>
            <a:off x="876935" y="4792980"/>
            <a:ext cx="3423920" cy="1568450"/>
          </a:xfrm>
          <a:prstGeom prst="rect">
            <a:avLst/>
          </a:prstGeom>
          <a:solidFill>
            <a:srgbClr val="EB5F56"/>
          </a:solidFill>
          <a:effectLst>
            <a:glow rad="63500">
              <a:srgbClr val="EB5F56">
                <a:alpha val="40000"/>
              </a:srgbClr>
            </a:glow>
            <a:softEdge rad="12700"/>
          </a:effectLst>
        </p:spPr>
        <p:txBody>
          <a:bodyPr wrap="square">
            <a:spAutoFit/>
          </a:bodyPr>
          <a:p>
            <a:pPr marL="12700" marR="5080" indent="444500" algn="l" fontAlgn="auto">
              <a:lnSpc>
                <a:spcPct val="150000"/>
              </a:lnSpc>
            </a:pP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在擂台上也会超过两个方向检测到物体，有没有更好的方式来进行擂台上下判断，例如利用灰度或是其他思路来解决呢？</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288"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strVal val="4/3*#ppt_w"/>
                                          </p:val>
                                        </p:tav>
                                        <p:tav tm="100000">
                                          <p:val>
                                            <p:strVal val="#ppt_w"/>
                                          </p:val>
                                        </p:tav>
                                      </p:tavLst>
                                    </p:anim>
                                    <p:anim calcmode="lin" valueType="num">
                                      <p:cBhvr>
                                        <p:cTn id="15" dur="500" fill="hold"/>
                                        <p:tgtEl>
                                          <p:spTgt spid="34"/>
                                        </p:tgtEl>
                                        <p:attrNameLst>
                                          <p:attrName>ppt_h</p:attrName>
                                        </p:attrNameLst>
                                      </p:cBhvr>
                                      <p:tavLst>
                                        <p:tav tm="0">
                                          <p:val>
                                            <p:strVal val="4/3*#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18"/>
                                        </p:tgtEl>
                                      </p:cBhvr>
                                    </p:animEffect>
                                    <p:animScale>
                                      <p:cBhvr>
                                        <p:cTn id="30" dur="250" autoRev="1" fill="hold"/>
                                        <p:tgtEl>
                                          <p:spTgt spid="18"/>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23"/>
                                        </p:tgtEl>
                                      </p:cBhvr>
                                    </p:animEffect>
                                    <p:animScale>
                                      <p:cBhvr>
                                        <p:cTn id="39" dur="250" autoRev="1" fill="hold"/>
                                        <p:tgtEl>
                                          <p:spTgt spid="23"/>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nodeType="clickEffect">
                                  <p:stCondLst>
                                    <p:cond delay="0"/>
                                  </p:stCondLst>
                                  <p:childTnLst>
                                    <p:animEffect transition="out" filter="fade">
                                      <p:cBhvr>
                                        <p:cTn id="47" dur="500" tmFilter="0, 0; .2, .5; .8, .5; 1, 0"/>
                                        <p:tgtEl>
                                          <p:spTgt spid="28"/>
                                        </p:tgtEl>
                                      </p:cBhvr>
                                    </p:animEffect>
                                    <p:animScale>
                                      <p:cBhvr>
                                        <p:cTn id="48" dur="250" autoRev="1" fill="hold"/>
                                        <p:tgtEl>
                                          <p:spTgt spid="28"/>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6"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38"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比赛方案</a:t>
            </a:r>
            <a:endParaRPr lang="zh-CN" sz="32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3909060" y="776605"/>
            <a:ext cx="4661535"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rPr>
              <a:t>Competition scheme</a:t>
            </a:r>
            <a:endParaRPr lang="en-US" altLang="zh-CN" sz="140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8236" y="1215436"/>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6" name="FLYING IMPRESSION FID FEIZHAO    qq:1964271550"/>
          <p:cNvSpPr txBox="1"/>
          <p:nvPr/>
        </p:nvSpPr>
        <p:spPr>
          <a:xfrm>
            <a:off x="1064895" y="1407160"/>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擂台下朝向检测</a:t>
            </a:r>
            <a:endParaRPr lang="zh-CN" altLang="en-US" sz="2400" dirty="0">
              <a:solidFill>
                <a:srgbClr val="33C3AB"/>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747395" y="1964055"/>
            <a:ext cx="10717530" cy="440753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1"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7" name="灯片编号占位符 3"/>
          <p:cNvSpPr txBox="1"/>
          <p:nvPr/>
        </p:nvSpPr>
        <p:spPr>
          <a:xfrm>
            <a:off x="9253154" y="652471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bg1">
                    <a:lumMod val="50000"/>
                  </a:schemeClr>
                </a:solidFill>
                <a:latin typeface="华文细黑" panose="02010600040101010101" pitchFamily="2" charset="-122"/>
                <a:ea typeface="华文细黑" panose="02010600040101010101" pitchFamily="2"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033DB1-F1ED-4168-9E81-75135C47516B}" type="slidenum">
              <a:rPr lang="zh-CN" altLang="en-US" smtClean="0"/>
            </a:fld>
            <a:endParaRPr lang="zh-CN" altLang="en-US"/>
          </a:p>
        </p:txBody>
      </p:sp>
      <p:sp>
        <p:nvSpPr>
          <p:cNvPr id="8" name="Title 1"/>
          <p:cNvSpPr txBox="1"/>
          <p:nvPr/>
        </p:nvSpPr>
        <p:spPr>
          <a:xfrm>
            <a:off x="309561" y="1507433"/>
            <a:ext cx="11240287" cy="2159941"/>
          </a:xfrm>
          <a:prstGeom prst="rect">
            <a:avLst/>
          </a:prstGeom>
          <a:noFill/>
        </p:spPr>
        <p:txBody>
          <a:bodyPr vert="horz" lIns="91440" tIns="45720" rIns="91440" bIns="45720" rtlCol="0" anchor="t" anchorCtr="0">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◼有</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多种</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600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（高级版</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800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）多个结构件；花键式连接，不同结构件之间通过一颗螺丝钉可以快速的连接，</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rPr>
              <a:t>方便拆卸及构型重新搭建。</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◼包含控制、传感、执行、结构、软件。也有多等级的控制器系统可选择，满足教学，竞赛，研究等各种需求。</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◼十三五规划教材；提供控制器源码、电路图、原理图；提供丰富搭建手册可以搭建出轮式、足式、人形等多形态的机器人。</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◼畅销高校领域多年，使用群体大，积累的资源多，便于各高校之间开展交流。</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◼适用于中国高校智能机器人创意大赛、中国机器人大赛暨</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RoboCup</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机器人世界杯中国赛、中国智能机器人格斗大赛等。</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endParaRPr 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Title 1"/>
          <p:cNvSpPr txBox="1"/>
          <p:nvPr/>
        </p:nvSpPr>
        <p:spPr>
          <a:xfrm>
            <a:off x="453132" y="869345"/>
            <a:ext cx="7170935"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平台特点</a:t>
            </a:r>
            <a:endParaRPr lang="en-US" sz="2200" b="1" dirty="0">
              <a:solidFill>
                <a:srgbClr val="0070C0"/>
              </a:solidFill>
              <a:latin typeface="华文细黑" panose="02010600040101010101" pitchFamily="2" charset="-122"/>
              <a:ea typeface="华文细黑" panose="02010600040101010101" pitchFamily="2" charset="-122"/>
            </a:endParaRPr>
          </a:p>
        </p:txBody>
      </p:sp>
      <p:pic>
        <p:nvPicPr>
          <p:cNvPr id="12" name="Picture 14" descr="未命名1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5890" y="3922571"/>
            <a:ext cx="3894676" cy="103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5326568" y="4364769"/>
            <a:ext cx="6766100" cy="1721485"/>
          </a:xfrm>
          <a:prstGeom prst="rect">
            <a:avLst/>
          </a:prstGeom>
        </p:spPr>
        <p:txBody>
          <a:bodyPr wrap="square">
            <a:spAutoFit/>
          </a:bodyPr>
          <a:lstStyle/>
          <a:p>
            <a:pPr fontAlgn="auto">
              <a:lnSpc>
                <a:spcPct val="100000"/>
              </a:lnSpc>
              <a:spcBef>
                <a:spcPct val="0"/>
              </a:spcBef>
              <a:buClr>
                <a:schemeClr val="accent1"/>
              </a:buCl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适用领域</a:t>
            </a:r>
            <a:endParaRPr lang="en-US" altLang="zh-CN" sz="2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eaLnBrk="0" fontAlgn="auto" hangingPunct="0">
              <a:lnSpc>
                <a:spcPct val="100000"/>
              </a:lnSpc>
              <a:spcBef>
                <a:spcPct val="20000"/>
              </a:spcBef>
              <a:buClr>
                <a:schemeClr val="accent1"/>
              </a:buClr>
              <a:buFont typeface="Wingdings" panose="05000000000000000000" pitchFamily="2" charset="2"/>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适合作为大学工科学生的创新实训课程教具和实验器材。</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eaLnBrk="0" fontAlgn="auto" hangingPunct="0">
              <a:lnSpc>
                <a:spcPct val="100000"/>
              </a:lnSpc>
              <a:spcBef>
                <a:spcPct val="20000"/>
              </a:spcBef>
              <a:buClr>
                <a:schemeClr val="accent1"/>
              </a:buClr>
              <a:buFont typeface="Wingdings" panose="05000000000000000000" pitchFamily="2" charset="2"/>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适合作为大学工科学生的课程设计或者毕业设计平台。</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eaLnBrk="0" fontAlgn="auto" hangingPunct="0">
              <a:lnSpc>
                <a:spcPct val="100000"/>
              </a:lnSpc>
              <a:spcBef>
                <a:spcPct val="20000"/>
              </a:spcBef>
              <a:buClr>
                <a:schemeClr val="accent1"/>
              </a:buClr>
              <a:buFont typeface="Wingdings" panose="05000000000000000000" pitchFamily="2" charset="2"/>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适合机器人研究者在开发新的机器人之前搭建快速原型，验证原理和可行性。</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eaLnBrk="0" fontAlgn="auto" hangingPunct="0">
              <a:lnSpc>
                <a:spcPct val="100000"/>
              </a:lnSpc>
              <a:spcBef>
                <a:spcPct val="20000"/>
              </a:spcBef>
              <a:buClr>
                <a:schemeClr val="accent1"/>
              </a:buClr>
              <a:buFont typeface="Wingdings" panose="05000000000000000000" pitchFamily="2" charset="2"/>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适合机器人发烧友用于创作独特的、自己的机器人样机。</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eaLnBrk="0" fontAlgn="auto" hangingPunct="0">
              <a:lnSpc>
                <a:spcPct val="100000"/>
              </a:lnSpc>
              <a:spcBef>
                <a:spcPct val="20000"/>
              </a:spcBef>
              <a:buClr>
                <a:schemeClr val="accent1"/>
              </a:buClr>
              <a:buFont typeface="Wingdings" panose="05000000000000000000" pitchFamily="2" charset="2"/>
              <a:buNone/>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     适合参加各类智能机器人竞赛。</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p:cNvPicPr>
            <a:picLocks noChangeAspect="1"/>
          </p:cNvPicPr>
          <p:nvPr/>
        </p:nvPicPr>
        <p:blipFill>
          <a:blip r:embed="rId2"/>
          <a:stretch>
            <a:fillRect/>
          </a:stretch>
        </p:blipFill>
        <p:spPr>
          <a:xfrm>
            <a:off x="424246" y="5217384"/>
            <a:ext cx="4902322" cy="1039615"/>
          </a:xfrm>
          <a:prstGeom prst="rect">
            <a:avLst/>
          </a:prstGeom>
        </p:spPr>
      </p:pic>
      <p:grpSp>
        <p:nvGrpSpPr>
          <p:cNvPr id="15" name="组合 14"/>
          <p:cNvGrpSpPr/>
          <p:nvPr/>
        </p:nvGrpSpPr>
        <p:grpSpPr>
          <a:xfrm>
            <a:off x="223344" y="1203665"/>
            <a:ext cx="252000" cy="252000"/>
            <a:chOff x="282790" y="1400877"/>
            <a:chExt cx="252000" cy="252000"/>
          </a:xfrm>
        </p:grpSpPr>
        <p:sp>
          <p:nvSpPr>
            <p:cNvPr id="16" name="椭圆 15"/>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加号 16"/>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5576116" y="4439525"/>
            <a:ext cx="252000" cy="252000"/>
            <a:chOff x="282790" y="1400877"/>
            <a:chExt cx="252000" cy="252000"/>
          </a:xfrm>
        </p:grpSpPr>
        <p:sp>
          <p:nvSpPr>
            <p:cNvPr id="19" name="椭圆 18"/>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加号 19"/>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教学平台概述</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平台特点</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5" name="图片 4"/>
          <p:cNvPicPr>
            <a:picLocks noChangeAspect="1"/>
          </p:cNvPicPr>
          <p:nvPr/>
        </p:nvPicPr>
        <p:blipFill>
          <a:blip r:embed="rId3" cstate="print"/>
          <a:stretch>
            <a:fillRect/>
          </a:stretch>
        </p:blipFill>
        <p:spPr>
          <a:xfrm>
            <a:off x="220030" y="448720"/>
            <a:ext cx="408433" cy="420625"/>
          </a:xfrm>
          <a:prstGeom prst="rect">
            <a:avLst/>
          </a:prstGeom>
        </p:spPr>
      </p:pic>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38"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比赛方案</a:t>
            </a:r>
            <a:endParaRPr lang="zh-CN" sz="32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3909060" y="776605"/>
            <a:ext cx="4661535"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rPr>
              <a:t>Competition scheme</a:t>
            </a:r>
            <a:endParaRPr lang="en-US" altLang="zh-CN" sz="140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8236" y="1215436"/>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6" name="FLYING IMPRESSION FID FEIZHAO    qq:1964271550"/>
          <p:cNvSpPr txBox="1"/>
          <p:nvPr/>
        </p:nvSpPr>
        <p:spPr>
          <a:xfrm>
            <a:off x="570230" y="1659255"/>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擂台上边缘检测</a:t>
            </a:r>
            <a:endParaRPr lang="zh-CN" altLang="en-US" sz="2400" dirty="0">
              <a:solidFill>
                <a:srgbClr val="33C3AB"/>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5435600" y="3079115"/>
            <a:ext cx="6190615" cy="3009265"/>
          </a:xfrm>
          <a:prstGeom prst="rect">
            <a:avLst/>
          </a:prstGeom>
        </p:spPr>
      </p:pic>
      <p:sp>
        <p:nvSpPr>
          <p:cNvPr id="52" name="FLYING IMPRESSION FID FEIZHAO    qq:1964271550"/>
          <p:cNvSpPr/>
          <p:nvPr/>
        </p:nvSpPr>
        <p:spPr>
          <a:xfrm>
            <a:off x="633730" y="3079115"/>
            <a:ext cx="4578350" cy="1753235"/>
          </a:xfrm>
          <a:prstGeom prst="rect">
            <a:avLst/>
          </a:prstGeom>
          <a:solidFill>
            <a:srgbClr val="EB5F56"/>
          </a:solidFill>
          <a:effectLst>
            <a:glow rad="63500">
              <a:srgbClr val="EB5F56">
                <a:alpha val="40000"/>
              </a:srgbClr>
            </a:glow>
            <a:softEdge rad="12700"/>
          </a:effectLst>
        </p:spPr>
        <p:txBody>
          <a:bodyPr wrap="square">
            <a:spAutoFit/>
          </a:bodyPr>
          <a:p>
            <a:pPr marL="12700" marR="5080" indent="444500" algn="just" fontAlgn="auto">
              <a:lnSpc>
                <a:spcPct val="150000"/>
              </a:lnSpc>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从图中我们可以看出，当小车到达边缘时顶部红外光电传感器会产生一个距离跳变，我们可以通过调节红外光电传感器测量距离在</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b</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之间，从而达到判断边缘的目的。</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500" fill="hold"/>
                                        <p:tgtEl>
                                          <p:spTgt spid="52"/>
                                        </p:tgtEl>
                                        <p:attrNameLst>
                                          <p:attrName>ppt_x</p:attrName>
                                        </p:attrNameLst>
                                      </p:cBhvr>
                                      <p:tavLst>
                                        <p:tav tm="0">
                                          <p:val>
                                            <p:strVal val="#ppt_x"/>
                                          </p:val>
                                        </p:tav>
                                        <p:tav tm="100000">
                                          <p:val>
                                            <p:strVal val="#ppt_x"/>
                                          </p:val>
                                        </p:tav>
                                      </p:tavLst>
                                    </p:anim>
                                    <p:anim calcmode="lin" valueType="num">
                                      <p:cBhvr additive="base">
                                        <p:cTn id="13" dur="500" fill="hold"/>
                                        <p:tgtEl>
                                          <p:spTgt spid="5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52"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38"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比赛方案</a:t>
            </a:r>
            <a:endParaRPr lang="zh-CN" sz="32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3909060" y="776605"/>
            <a:ext cx="4661535"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rPr>
              <a:t>Competition scheme</a:t>
            </a:r>
            <a:endParaRPr lang="en-US" altLang="zh-CN" sz="140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8236" y="1215436"/>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6" name="FLYING IMPRESSION FID FEIZHAO    qq:1964271550"/>
          <p:cNvSpPr txBox="1"/>
          <p:nvPr/>
        </p:nvSpPr>
        <p:spPr>
          <a:xfrm>
            <a:off x="570230" y="1659255"/>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擂台上敌人检测</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
        <p:nvSpPr>
          <p:cNvPr id="52" name="FLYING IMPRESSION FID FEIZHAO    qq:1964271550"/>
          <p:cNvSpPr/>
          <p:nvPr/>
        </p:nvSpPr>
        <p:spPr>
          <a:xfrm>
            <a:off x="807720" y="2680335"/>
            <a:ext cx="4578350" cy="2168525"/>
          </a:xfrm>
          <a:prstGeom prst="rect">
            <a:avLst/>
          </a:prstGeom>
          <a:solidFill>
            <a:srgbClr val="EB5F56"/>
          </a:solidFill>
          <a:effectLst>
            <a:glow rad="63500">
              <a:srgbClr val="EB5F56">
                <a:alpha val="40000"/>
              </a:srgbClr>
            </a:glow>
            <a:softEdge rad="12700"/>
          </a:effectLst>
        </p:spPr>
        <p:txBody>
          <a:bodyPr wrap="square">
            <a:spAutoFit/>
          </a:bodyPr>
          <a:p>
            <a:pPr marL="12700" marR="5080" indent="444500" algn="just" fontAlgn="auto">
              <a:lnSpc>
                <a:spcPct val="150000"/>
              </a:lnSpc>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我们通过底部红外光电传感器来进行物体检测，当一个方向传感器被触发，机器人则转向被测物体，进而进行判断，当摄像头识别到</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apriltag</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码为己方，则避开物块，否则就撞向物体，直至推下擂台。</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6349365" y="2677160"/>
            <a:ext cx="4973320" cy="37141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500" fill="hold"/>
                                        <p:tgtEl>
                                          <p:spTgt spid="52"/>
                                        </p:tgtEl>
                                        <p:attrNameLst>
                                          <p:attrName>ppt_x</p:attrName>
                                        </p:attrNameLst>
                                      </p:cBhvr>
                                      <p:tavLst>
                                        <p:tav tm="0">
                                          <p:val>
                                            <p:strVal val="#ppt_x"/>
                                          </p:val>
                                        </p:tav>
                                        <p:tav tm="100000">
                                          <p:val>
                                            <p:strVal val="#ppt_x"/>
                                          </p:val>
                                        </p:tav>
                                      </p:tavLst>
                                    </p:anim>
                                    <p:anim calcmode="lin" valueType="num">
                                      <p:cBhvr additive="base">
                                        <p:cTn id="13" dur="500" fill="hold"/>
                                        <p:tgtEl>
                                          <p:spTgt spid="5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52"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pic>
        <p:nvPicPr>
          <p:cNvPr id="5" name="图片 4"/>
          <p:cNvPicPr>
            <a:picLocks noChangeAspect="1"/>
          </p:cNvPicPr>
          <p:nvPr/>
        </p:nvPicPr>
        <p:blipFill>
          <a:blip r:embed="rId2"/>
          <a:stretch>
            <a:fillRect/>
          </a:stretch>
        </p:blipFill>
        <p:spPr>
          <a:xfrm>
            <a:off x="2184400" y="1446530"/>
            <a:ext cx="8853170" cy="4789805"/>
          </a:xfrm>
          <a:prstGeom prst="rect">
            <a:avLst/>
          </a:prstGeom>
        </p:spPr>
      </p:pic>
      <p:sp>
        <p:nvSpPr>
          <p:cNvPr id="38"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比赛方案</a:t>
            </a:r>
            <a:endParaRPr lang="zh-CN" sz="32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3909060" y="776605"/>
            <a:ext cx="4661535"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rPr>
              <a:t>Competition scheme</a:t>
            </a:r>
            <a:endParaRPr lang="en-US" altLang="zh-CN" sz="140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8236" y="1215436"/>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6" name="FLYING IMPRESSION FID FEIZHAO    qq:1964271550"/>
          <p:cNvSpPr txBox="1"/>
          <p:nvPr/>
        </p:nvSpPr>
        <p:spPr>
          <a:xfrm>
            <a:off x="628650" y="1341120"/>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整体逻辑</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11"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代码解读</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12"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3" name="FLYING IMPRESSION FID FEIZHAO    qq:1964271550"/>
          <p:cNvSpPr txBox="1"/>
          <p:nvPr/>
        </p:nvSpPr>
        <p:spPr>
          <a:xfrm>
            <a:off x="5226050" y="776605"/>
            <a:ext cx="1739265"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code analysis</a:t>
            </a:r>
            <a:endParaRPr lang="zh-CN" alt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26" name="FLYING IMPRESSION FID FEIZHAO    qq:1964271550"/>
          <p:cNvSpPr txBox="1"/>
          <p:nvPr/>
        </p:nvSpPr>
        <p:spPr>
          <a:xfrm>
            <a:off x="1239520" y="1481455"/>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擂台上下判断</a:t>
            </a:r>
            <a:endParaRPr lang="zh-CN" altLang="en-US" sz="2400" dirty="0">
              <a:solidFill>
                <a:srgbClr val="33C3AB"/>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204335" y="1725930"/>
            <a:ext cx="7654925" cy="4857750"/>
          </a:xfrm>
          <a:prstGeom prst="rect">
            <a:avLst/>
          </a:prstGeom>
        </p:spPr>
      </p:pic>
      <p:sp>
        <p:nvSpPr>
          <p:cNvPr id="5" name="文本框 4"/>
          <p:cNvSpPr txBox="1"/>
          <p:nvPr/>
        </p:nvSpPr>
        <p:spPr>
          <a:xfrm>
            <a:off x="760730" y="2786380"/>
            <a:ext cx="3142615" cy="2999740"/>
          </a:xfrm>
          <a:prstGeom prst="rect">
            <a:avLst/>
          </a:prstGeom>
          <a:solidFill>
            <a:srgbClr val="EB5F56"/>
          </a:solidFill>
        </p:spPr>
        <p:txBody>
          <a:bodyPr wrap="square" rtlCol="0">
            <a:spAutoFit/>
          </a:bodyPr>
          <a:p>
            <a:pPr fontAlgn="auto">
              <a:lnSpc>
                <a:spcPct val="150000"/>
              </a:lnSpc>
            </a:pP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红外光电传感器默认高电平，触发时跳变为低电平</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，将四个方向的红外光电传感器值相加当大于等于</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时，判定台下，此外又加入了倾角判断检测是否卡在擂台上的情况。</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5"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11"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代码解读</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12"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3" name="FLYING IMPRESSION FID FEIZHAO    qq:1964271550"/>
          <p:cNvSpPr txBox="1"/>
          <p:nvPr/>
        </p:nvSpPr>
        <p:spPr>
          <a:xfrm>
            <a:off x="5226050" y="776605"/>
            <a:ext cx="1739265"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code analysis</a:t>
            </a:r>
            <a:endParaRPr lang="zh-CN" alt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26" name="FLYING IMPRESSION FID FEIZHAO    qq:1964271550"/>
          <p:cNvSpPr txBox="1"/>
          <p:nvPr/>
        </p:nvSpPr>
        <p:spPr>
          <a:xfrm>
            <a:off x="1239520" y="1481455"/>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台下朝向判断</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72415" y="2180590"/>
            <a:ext cx="7847330" cy="1337945"/>
          </a:xfrm>
          <a:prstGeom prst="rect">
            <a:avLst/>
          </a:prstGeom>
          <a:solidFill>
            <a:srgbClr val="EB5F56"/>
          </a:solidFill>
        </p:spPr>
        <p:txBody>
          <a:bodyPr wrap="square" rtlCol="0">
            <a:spAutoFit/>
          </a:bodyPr>
          <a:p>
            <a:pPr fontAlgn="auto">
              <a:lnSpc>
                <a:spcPct val="150000"/>
              </a:lnSpc>
            </a:pP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当判定在台下时，由于擂台高度为</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6cm</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，中间的测距传感在面对擂台时由于检测不到物体数值很低，但同侧的红外光电由于安装位置靠下能够检测到物体。根据这一特点来进行擂台判断。</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8459470" y="2732405"/>
            <a:ext cx="3408045" cy="3963670"/>
          </a:xfrm>
          <a:prstGeom prst="rect">
            <a:avLst/>
          </a:prstGeom>
        </p:spPr>
      </p:pic>
      <p:pic>
        <p:nvPicPr>
          <p:cNvPr id="6" name="图片 5"/>
          <p:cNvPicPr>
            <a:picLocks noChangeAspect="1"/>
          </p:cNvPicPr>
          <p:nvPr/>
        </p:nvPicPr>
        <p:blipFill>
          <a:blip r:embed="rId3"/>
          <a:stretch>
            <a:fillRect/>
          </a:stretch>
        </p:blipFill>
        <p:spPr>
          <a:xfrm>
            <a:off x="272415" y="3853815"/>
            <a:ext cx="8264525" cy="28422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11"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代码解读</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12"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3" name="FLYING IMPRESSION FID FEIZHAO    qq:1964271550"/>
          <p:cNvSpPr txBox="1"/>
          <p:nvPr/>
        </p:nvSpPr>
        <p:spPr>
          <a:xfrm>
            <a:off x="5226050" y="776605"/>
            <a:ext cx="1739265"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code analysis</a:t>
            </a:r>
            <a:endParaRPr lang="zh-CN" alt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26" name="FLYING IMPRESSION FID FEIZHAO    qq:1964271550"/>
          <p:cNvSpPr txBox="1"/>
          <p:nvPr/>
        </p:nvSpPr>
        <p:spPr>
          <a:xfrm>
            <a:off x="1239520" y="1481455"/>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边缘检测</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33095" y="2067560"/>
            <a:ext cx="5901690" cy="506730"/>
          </a:xfrm>
          <a:prstGeom prst="rect">
            <a:avLst/>
          </a:prstGeom>
          <a:solidFill>
            <a:srgbClr val="EB5F56"/>
          </a:solidFill>
        </p:spPr>
        <p:txBody>
          <a:bodyPr wrap="square" rtlCol="0">
            <a:spAutoFit/>
          </a:bodyPr>
          <a:p>
            <a:pPr fontAlgn="auto">
              <a:lnSpc>
                <a:spcPct val="150000"/>
              </a:lnSpc>
            </a:pP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在台上时为低电平，当小车到达擂台边缘时跳变成高电平。</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7095490" y="924560"/>
            <a:ext cx="4777740" cy="5836920"/>
          </a:xfrm>
          <a:prstGeom prst="rect">
            <a:avLst/>
          </a:prstGeom>
        </p:spPr>
      </p:pic>
      <p:pic>
        <p:nvPicPr>
          <p:cNvPr id="6" name="图片 5"/>
          <p:cNvPicPr>
            <a:picLocks noChangeAspect="1"/>
          </p:cNvPicPr>
          <p:nvPr/>
        </p:nvPicPr>
        <p:blipFill>
          <a:blip r:embed="rId3"/>
          <a:stretch>
            <a:fillRect/>
          </a:stretch>
        </p:blipFill>
        <p:spPr>
          <a:xfrm>
            <a:off x="726440" y="2700020"/>
            <a:ext cx="5715000" cy="40614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11"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代码解读</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12"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3" name="FLYING IMPRESSION FID FEIZHAO    qq:1964271550"/>
          <p:cNvSpPr txBox="1"/>
          <p:nvPr/>
        </p:nvSpPr>
        <p:spPr>
          <a:xfrm>
            <a:off x="5226050" y="776605"/>
            <a:ext cx="1739265"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code analysis</a:t>
            </a:r>
            <a:endParaRPr lang="zh-CN" alt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26" name="FLYING IMPRESSION FID FEIZHAO    qq:1964271550"/>
          <p:cNvSpPr txBox="1"/>
          <p:nvPr/>
        </p:nvSpPr>
        <p:spPr>
          <a:xfrm>
            <a:off x="1239520" y="1481455"/>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敌人检测</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45820" y="2315210"/>
            <a:ext cx="5752465" cy="1753235"/>
          </a:xfrm>
          <a:prstGeom prst="rect">
            <a:avLst/>
          </a:prstGeom>
          <a:solidFill>
            <a:srgbClr val="EB5F56"/>
          </a:solidFill>
        </p:spPr>
        <p:txBody>
          <a:bodyPr wrap="square" rtlCol="0">
            <a:spAutoFit/>
          </a:bodyPr>
          <a:p>
            <a:pPr fontAlgn="auto">
              <a:lnSpc>
                <a:spcPct val="150000"/>
              </a:lnSpc>
            </a:pP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通过底部四个红外光电进行判断，当一侧红外光电变为电平时认为该方向有物体，之后判断是否为己方物块，当摄像头检测到不是己方的</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apriltag</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物块或者是没有检测到</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apriltag</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信息（检测到敌人），则进行撞击。</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965315" y="922020"/>
            <a:ext cx="4671060" cy="5730240"/>
          </a:xfrm>
          <a:prstGeom prst="rect">
            <a:avLst/>
          </a:prstGeom>
        </p:spPr>
      </p:pic>
      <p:pic>
        <p:nvPicPr>
          <p:cNvPr id="6" name="图片 5"/>
          <p:cNvPicPr>
            <a:picLocks noChangeAspect="1"/>
          </p:cNvPicPr>
          <p:nvPr/>
        </p:nvPicPr>
        <p:blipFill>
          <a:blip r:embed="rId3"/>
          <a:stretch>
            <a:fillRect/>
          </a:stretch>
        </p:blipFill>
        <p:spPr>
          <a:xfrm>
            <a:off x="845820" y="4269740"/>
            <a:ext cx="4765040" cy="238252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11"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代码解读</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12"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3" name="FLYING IMPRESSION FID FEIZHAO    qq:1964271550"/>
          <p:cNvSpPr txBox="1"/>
          <p:nvPr/>
        </p:nvSpPr>
        <p:spPr>
          <a:xfrm>
            <a:off x="5226050" y="776605"/>
            <a:ext cx="1739265"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code analysis</a:t>
            </a:r>
            <a:endParaRPr lang="zh-CN" alt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26" name="FLYING IMPRESSION FID FEIZHAO    qq:1964271550"/>
          <p:cNvSpPr txBox="1"/>
          <p:nvPr/>
        </p:nvSpPr>
        <p:spPr>
          <a:xfrm>
            <a:off x="1239520" y="1481455"/>
            <a:ext cx="3338830" cy="460375"/>
          </a:xfrm>
          <a:prstGeom prst="rect">
            <a:avLst/>
          </a:prstGeom>
          <a:noFill/>
          <a:effectLst/>
        </p:spPr>
        <p:txBody>
          <a:bodyPr wrap="square" rtlCol="0">
            <a:spAutoFit/>
          </a:bodyPr>
          <a:p>
            <a:r>
              <a:rPr lang="en-US" altLang="zh-CN" sz="2400" dirty="0">
                <a:solidFill>
                  <a:srgbClr val="33C3AB"/>
                </a:solidFill>
                <a:latin typeface="微软雅黑" panose="020B0503020204020204" pitchFamily="34" charset="-122"/>
                <a:ea typeface="微软雅黑" panose="020B0503020204020204" pitchFamily="34" charset="-122"/>
              </a:rPr>
              <a:t>apriltag</a:t>
            </a:r>
            <a:r>
              <a:rPr lang="zh-CN" altLang="en-US" sz="2400" dirty="0">
                <a:solidFill>
                  <a:srgbClr val="33C3AB"/>
                </a:solidFill>
                <a:latin typeface="微软雅黑" panose="020B0503020204020204" pitchFamily="34" charset="-122"/>
                <a:ea typeface="微软雅黑" panose="020B0503020204020204" pitchFamily="34" charset="-122"/>
              </a:rPr>
              <a:t>识别</a:t>
            </a:r>
            <a:endParaRPr lang="zh-CN" altLang="en-US" sz="2400" dirty="0">
              <a:solidFill>
                <a:srgbClr val="33C3AB"/>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775200" y="1216025"/>
            <a:ext cx="7112635" cy="5630545"/>
          </a:xfrm>
          <a:prstGeom prst="rect">
            <a:avLst/>
          </a:prstGeom>
        </p:spPr>
      </p:pic>
      <p:sp>
        <p:nvSpPr>
          <p:cNvPr id="5" name="文本框 4"/>
          <p:cNvSpPr txBox="1"/>
          <p:nvPr/>
        </p:nvSpPr>
        <p:spPr>
          <a:xfrm>
            <a:off x="760730" y="2786380"/>
            <a:ext cx="3142615" cy="1337945"/>
          </a:xfrm>
          <a:prstGeom prst="rect">
            <a:avLst/>
          </a:prstGeom>
          <a:solidFill>
            <a:srgbClr val="EB5F56"/>
          </a:solidFill>
        </p:spPr>
        <p:txBody>
          <a:bodyPr wrap="square" rtlCol="0">
            <a:spAutoFit/>
          </a:bodyPr>
          <a:p>
            <a:pPr fontAlgn="auto">
              <a:lnSpc>
                <a:spcPct val="150000"/>
              </a:lnSpc>
            </a:pP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Apriltag</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识别单独作为一个线程去进行识别，并不断反馈识别到的信息。</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5"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cxnSp>
        <p:nvCxnSpPr>
          <p:cNvPr id="12"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3" name="FLYING IMPRESSION FID FEIZHAO    qq:1964271550"/>
          <p:cNvSpPr txBox="1"/>
          <p:nvPr/>
        </p:nvSpPr>
        <p:spPr>
          <a:xfrm>
            <a:off x="5226050" y="776605"/>
            <a:ext cx="1739265"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code analysis</a:t>
            </a:r>
            <a:endParaRPr lang="zh-CN" alt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26" name="FLYING IMPRESSION FID FEIZHAO    qq:1964271550"/>
          <p:cNvSpPr txBox="1"/>
          <p:nvPr/>
        </p:nvSpPr>
        <p:spPr>
          <a:xfrm>
            <a:off x="1239520" y="1481455"/>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其他部分代码</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
        <p:nvSpPr>
          <p:cNvPr id="44" name="FLYING IMPRESSION FID FEIZHAO    qq:1964271550"/>
          <p:cNvSpPr txBox="1"/>
          <p:nvPr/>
        </p:nvSpPr>
        <p:spPr>
          <a:xfrm>
            <a:off x="1962131" y="2339799"/>
            <a:ext cx="1389692" cy="398780"/>
          </a:xfrm>
          <a:prstGeom prst="rect">
            <a:avLst/>
          </a:prstGeom>
          <a:solidFill>
            <a:srgbClr val="33C3AB"/>
          </a:solidFill>
          <a:effectLst/>
        </p:spPr>
        <p:txBody>
          <a:bodyPr wrap="square" rtlCol="0">
            <a:spAutoFit/>
          </a:bodyPr>
          <a:p>
            <a:pPr algn="ctr"/>
            <a:r>
              <a:rPr lang="zh-CN" altLang="en-US" sz="2000" dirty="0">
                <a:solidFill>
                  <a:schemeClr val="bg1"/>
                </a:solidFill>
                <a:latin typeface="微软雅黑" panose="020B0503020204020204" pitchFamily="34" charset="-122"/>
                <a:ea typeface="微软雅黑" panose="020B0503020204020204" pitchFamily="34" charset="-122"/>
              </a:rPr>
              <a:t>运动函数</a:t>
            </a:r>
            <a:endParaRPr lang="zh-CN" altLang="en-US" sz="2000" u="sng" dirty="0">
              <a:solidFill>
                <a:schemeClr val="bg1"/>
              </a:solidFill>
              <a:latin typeface="微软雅黑" panose="020B0503020204020204" pitchFamily="34" charset="-122"/>
              <a:ea typeface="微软雅黑" panose="020B0503020204020204" pitchFamily="34" charset="-122"/>
            </a:endParaRPr>
          </a:p>
        </p:txBody>
      </p:sp>
      <p:sp>
        <p:nvSpPr>
          <p:cNvPr id="45" name="FLYING IMPRESSION FID FEIZHAO    qq:1964271550"/>
          <p:cNvSpPr txBox="1"/>
          <p:nvPr/>
        </p:nvSpPr>
        <p:spPr>
          <a:xfrm>
            <a:off x="678815" y="2868930"/>
            <a:ext cx="5145405" cy="1050925"/>
          </a:xfrm>
          <a:prstGeom prst="rect">
            <a:avLst/>
          </a:prstGeom>
          <a:noFill/>
          <a:effectLst/>
        </p:spPr>
        <p:txBody>
          <a:bodyPr wrap="square" rtlCol="0">
            <a:spAutoFit/>
          </a:bodyPr>
          <a:p>
            <a:pPr algn="ctr">
              <a:lnSpc>
                <a:spcPct val="13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第一个参数，为驱动器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id</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，第二个参数为运动速度，范围</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-1023-1023</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。假如希望小车以</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500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速度前进，那么指令为：</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move_cmd</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500,500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2"/>
          <a:srcRect t="18690"/>
          <a:stretch>
            <a:fillRect/>
          </a:stretch>
        </p:blipFill>
        <p:spPr>
          <a:xfrm>
            <a:off x="6398260" y="4427220"/>
            <a:ext cx="4838700" cy="1071880"/>
          </a:xfrm>
          <a:prstGeom prst="rect">
            <a:avLst/>
          </a:prstGeom>
        </p:spPr>
      </p:pic>
      <p:sp>
        <p:nvSpPr>
          <p:cNvPr id="15" name="FLYING IMPRESSION FID FEIZHAO    qq:1964271550"/>
          <p:cNvSpPr txBox="1"/>
          <p:nvPr/>
        </p:nvSpPr>
        <p:spPr>
          <a:xfrm>
            <a:off x="7932420" y="2387600"/>
            <a:ext cx="1769745" cy="398780"/>
          </a:xfrm>
          <a:prstGeom prst="rect">
            <a:avLst/>
          </a:prstGeom>
          <a:solidFill>
            <a:srgbClr val="EB5F56"/>
          </a:solidFill>
          <a:effectLst/>
        </p:spPr>
        <p:txBody>
          <a:bodyPr wrap="square" rtlCol="0">
            <a:spAutoFit/>
          </a:bodyPr>
          <a:p>
            <a:pPr algn="ctr"/>
            <a:r>
              <a:rPr lang="zh-CN" altLang="en-US" sz="2000" dirty="0">
                <a:solidFill>
                  <a:schemeClr val="bg1"/>
                </a:solidFill>
                <a:latin typeface="微软雅黑" panose="020B0503020204020204" pitchFamily="34" charset="-122"/>
                <a:ea typeface="微软雅黑" panose="020B0503020204020204" pitchFamily="34" charset="-122"/>
              </a:rPr>
              <a:t>默认上台动作</a:t>
            </a:r>
            <a:endParaRPr lang="zh-CN" altLang="en-US" sz="2000" u="sng" dirty="0">
              <a:solidFill>
                <a:schemeClr val="bg1"/>
              </a:solidFill>
              <a:latin typeface="微软雅黑" panose="020B0503020204020204" pitchFamily="34" charset="-122"/>
              <a:ea typeface="微软雅黑" panose="020B0503020204020204" pitchFamily="34" charset="-122"/>
            </a:endParaRPr>
          </a:p>
        </p:txBody>
      </p:sp>
      <p:sp>
        <p:nvSpPr>
          <p:cNvPr id="16" name="FLYING IMPRESSION FID FEIZHAO    qq:1964271550"/>
          <p:cNvSpPr txBox="1"/>
          <p:nvPr/>
        </p:nvSpPr>
        <p:spPr>
          <a:xfrm>
            <a:off x="6398260" y="2961640"/>
            <a:ext cx="4706620" cy="1050925"/>
          </a:xfrm>
          <a:prstGeom prst="rect">
            <a:avLst/>
          </a:prstGeom>
          <a:noFill/>
          <a:effectLst/>
        </p:spPr>
        <p:txBody>
          <a:bodyPr wrap="square" rtlCol="0">
            <a:spAutoFit/>
          </a:bodyPr>
          <a:p>
            <a:pPr algn="ctr">
              <a:lnSpc>
                <a:spcPct val="130000"/>
              </a:lnSpc>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第一个参数为舵机</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id</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，第二个参数，舵机旋转角度，第三个参数转动速度，调用该函数使得小车登台结构朝上为登台做准备。</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1" name="图片 50" descr="wode_icon_bangzhuyufankui@1x"/>
          <p:cNvPicPr>
            <a:picLocks noChangeAspect="1"/>
          </p:cNvPicPr>
          <p:nvPr/>
        </p:nvPicPr>
        <p:blipFill>
          <a:blip r:embed="rId3"/>
          <a:stretch>
            <a:fillRect/>
          </a:stretch>
        </p:blipFill>
        <p:spPr>
          <a:xfrm>
            <a:off x="446405" y="5827395"/>
            <a:ext cx="705485" cy="705485"/>
          </a:xfrm>
          <a:prstGeom prst="rect">
            <a:avLst/>
          </a:prstGeom>
        </p:spPr>
      </p:pic>
      <p:sp>
        <p:nvSpPr>
          <p:cNvPr id="52" name="FLYING IMPRESSION FID FEIZHAO    qq:1964271550"/>
          <p:cNvSpPr/>
          <p:nvPr/>
        </p:nvSpPr>
        <p:spPr>
          <a:xfrm>
            <a:off x="1409065" y="5927090"/>
            <a:ext cx="5769610" cy="506730"/>
          </a:xfrm>
          <a:prstGeom prst="rect">
            <a:avLst/>
          </a:prstGeom>
          <a:solidFill>
            <a:srgbClr val="EB5F56"/>
          </a:solidFill>
          <a:effectLst>
            <a:glow rad="63500">
              <a:srgbClr val="EB5F56">
                <a:alpha val="40000"/>
              </a:srgbClr>
            </a:glow>
            <a:softEdge rad="12700"/>
          </a:effectLst>
        </p:spPr>
        <p:txBody>
          <a:bodyPr wrap="square">
            <a:spAutoFit/>
          </a:bodyPr>
          <a:p>
            <a:pPr marL="12700" marR="5080" indent="444500" algn="just" fontAlgn="auto">
              <a:lnSpc>
                <a:spcPct val="150000"/>
              </a:lnSpc>
            </a:pP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在运动函数中，为什么</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号驱动器速度要添加负号</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500" fill="hold"/>
                                        <p:tgtEl>
                                          <p:spTgt spid="44"/>
                                        </p:tgtEl>
                                        <p:attrNameLst>
                                          <p:attrName>ppt_x</p:attrName>
                                        </p:attrNameLst>
                                      </p:cBhvr>
                                      <p:tavLst>
                                        <p:tav tm="0">
                                          <p:val>
                                            <p:strVal val="#ppt_x"/>
                                          </p:val>
                                        </p:tav>
                                        <p:tav tm="100000">
                                          <p:val>
                                            <p:strVal val="#ppt_x"/>
                                          </p:val>
                                        </p:tav>
                                      </p:tavLst>
                                    </p:anim>
                                    <p:anim calcmode="lin" valueType="num">
                                      <p:cBhvr additive="base">
                                        <p:cTn id="15" dur="500" fill="hold"/>
                                        <p:tgtEl>
                                          <p:spTgt spid="4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fill="hold"/>
                                        <p:tgtEl>
                                          <p:spTgt spid="45"/>
                                        </p:tgtEl>
                                        <p:attrNameLst>
                                          <p:attrName>ppt_x</p:attrName>
                                        </p:attrNameLst>
                                      </p:cBhvr>
                                      <p:tavLst>
                                        <p:tav tm="0">
                                          <p:val>
                                            <p:strVal val="#ppt_x"/>
                                          </p:val>
                                        </p:tav>
                                        <p:tav tm="100000">
                                          <p:val>
                                            <p:strVal val="#ppt_x"/>
                                          </p:val>
                                        </p:tav>
                                      </p:tavLst>
                                    </p:anim>
                                    <p:anim calcmode="lin" valueType="num">
                                      <p:cBhvr additive="base">
                                        <p:cTn id="1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par>
                                <p:cTn id="30" presetID="3" presetClass="entr" presetSubtype="1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44" grpId="0" bldLvl="0" animBg="1"/>
      <p:bldP spid="45" grpId="0" bldLvl="0" animBg="1"/>
      <p:bldP spid="15" grpId="0" bldLvl="0" animBg="1"/>
      <p:bldP spid="16" grpId="0" bldLvl="0" animBg="1"/>
      <p:bldP spid="52"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11"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代码解读</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12"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3" name="FLYING IMPRESSION FID FEIZHAO    qq:1964271550"/>
          <p:cNvSpPr txBox="1"/>
          <p:nvPr/>
        </p:nvSpPr>
        <p:spPr>
          <a:xfrm>
            <a:off x="5226050" y="776605"/>
            <a:ext cx="1739265"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code analysis</a:t>
            </a:r>
            <a:endParaRPr lang="zh-CN" altLang="en-US" sz="1400" dirty="0">
              <a:solidFill>
                <a:srgbClr val="EB5F56"/>
              </a:solidFill>
              <a:latin typeface="微软雅黑" panose="020B0503020204020204" pitchFamily="34" charset="-122"/>
              <a:ea typeface="微软雅黑" panose="020B0503020204020204" pitchFamily="34" charset="-122"/>
              <a:sym typeface="+mn-ea"/>
            </a:endParaRPr>
          </a:p>
        </p:txBody>
      </p:sp>
      <p:sp>
        <p:nvSpPr>
          <p:cNvPr id="26" name="FLYING IMPRESSION FID FEIZHAO    qq:1964271550"/>
          <p:cNvSpPr txBox="1"/>
          <p:nvPr/>
        </p:nvSpPr>
        <p:spPr>
          <a:xfrm>
            <a:off x="1239520" y="1481455"/>
            <a:ext cx="3338830" cy="460375"/>
          </a:xfrm>
          <a:prstGeom prst="rect">
            <a:avLst/>
          </a:prstGeom>
          <a:noFill/>
          <a:effectLst/>
        </p:spPr>
        <p:txBody>
          <a:bodyPr wrap="square" rtlCol="0">
            <a:spAutoFit/>
          </a:bodyPr>
          <a:p>
            <a:r>
              <a:rPr lang="zh-CN" altLang="en-US" sz="2400" dirty="0">
                <a:solidFill>
                  <a:srgbClr val="33C3AB"/>
                </a:solidFill>
                <a:latin typeface="微软雅黑" panose="020B0503020204020204" pitchFamily="34" charset="-122"/>
                <a:ea typeface="微软雅黑" panose="020B0503020204020204" pitchFamily="34" charset="-122"/>
              </a:rPr>
              <a:t>其他部分代码</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
        <p:nvSpPr>
          <p:cNvPr id="44" name="FLYING IMPRESSION FID FEIZHAO    qq:1964271550"/>
          <p:cNvSpPr txBox="1"/>
          <p:nvPr/>
        </p:nvSpPr>
        <p:spPr>
          <a:xfrm>
            <a:off x="2214226" y="3067509"/>
            <a:ext cx="1389692" cy="398780"/>
          </a:xfrm>
          <a:prstGeom prst="rect">
            <a:avLst/>
          </a:prstGeom>
          <a:solidFill>
            <a:srgbClr val="33C3AB"/>
          </a:solidFill>
          <a:effectLst/>
        </p:spPr>
        <p:txBody>
          <a:bodyPr wrap="square" rtlCol="0">
            <a:spAutoFit/>
          </a:bodyPr>
          <a:p>
            <a:pPr algn="ctr"/>
            <a:r>
              <a:rPr lang="zh-CN" altLang="en-US" sz="2000" dirty="0">
                <a:solidFill>
                  <a:schemeClr val="bg1"/>
                </a:solidFill>
                <a:latin typeface="微软雅黑" panose="020B0503020204020204" pitchFamily="34" charset="-122"/>
                <a:ea typeface="微软雅黑" panose="020B0503020204020204" pitchFamily="34" charset="-122"/>
              </a:rPr>
              <a:t>前爪支地</a:t>
            </a:r>
            <a:endParaRPr lang="zh-CN" altLang="en-US" sz="2000" u="sng" dirty="0">
              <a:solidFill>
                <a:schemeClr val="bg1"/>
              </a:solidFill>
              <a:latin typeface="微软雅黑" panose="020B0503020204020204" pitchFamily="34" charset="-122"/>
              <a:ea typeface="微软雅黑" panose="020B0503020204020204" pitchFamily="34" charset="-122"/>
            </a:endParaRPr>
          </a:p>
        </p:txBody>
      </p:sp>
      <p:sp>
        <p:nvSpPr>
          <p:cNvPr id="15" name="FLYING IMPRESSION FID FEIZHAO    qq:1964271550"/>
          <p:cNvSpPr txBox="1"/>
          <p:nvPr/>
        </p:nvSpPr>
        <p:spPr>
          <a:xfrm>
            <a:off x="8002270" y="3067685"/>
            <a:ext cx="1769745" cy="398780"/>
          </a:xfrm>
          <a:prstGeom prst="rect">
            <a:avLst/>
          </a:prstGeom>
          <a:solidFill>
            <a:srgbClr val="EB5F56"/>
          </a:solidFill>
          <a:effectLst/>
        </p:spPr>
        <p:txBody>
          <a:bodyPr wrap="square" rtlCol="0">
            <a:spAutoFit/>
          </a:bodyPr>
          <a:p>
            <a:pPr algn="ctr"/>
            <a:r>
              <a:rPr lang="zh-CN" altLang="en-US" sz="2000" dirty="0">
                <a:solidFill>
                  <a:schemeClr val="bg1"/>
                </a:solidFill>
                <a:latin typeface="微软雅黑" panose="020B0503020204020204" pitchFamily="34" charset="-122"/>
                <a:ea typeface="微软雅黑" panose="020B0503020204020204" pitchFamily="34" charset="-122"/>
              </a:rPr>
              <a:t>后爪支地</a:t>
            </a:r>
            <a:endParaRPr lang="zh-CN" altLang="en-US" sz="2000" u="sng"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785495" y="4241800"/>
            <a:ext cx="4846320" cy="1257300"/>
          </a:xfrm>
          <a:prstGeom prst="rect">
            <a:avLst/>
          </a:prstGeom>
        </p:spPr>
      </p:pic>
      <p:pic>
        <p:nvPicPr>
          <p:cNvPr id="5" name="图片 4"/>
          <p:cNvPicPr>
            <a:picLocks noChangeAspect="1"/>
          </p:cNvPicPr>
          <p:nvPr/>
        </p:nvPicPr>
        <p:blipFill>
          <a:blip r:embed="rId3"/>
          <a:stretch>
            <a:fillRect/>
          </a:stretch>
        </p:blipFill>
        <p:spPr>
          <a:xfrm>
            <a:off x="6497955" y="4257040"/>
            <a:ext cx="4777740" cy="12420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500" fill="hold"/>
                                        <p:tgtEl>
                                          <p:spTgt spid="44"/>
                                        </p:tgtEl>
                                        <p:attrNameLst>
                                          <p:attrName>ppt_x</p:attrName>
                                        </p:attrNameLst>
                                      </p:cBhvr>
                                      <p:tavLst>
                                        <p:tav tm="0">
                                          <p:val>
                                            <p:strVal val="#ppt_x"/>
                                          </p:val>
                                        </p:tav>
                                        <p:tav tm="100000">
                                          <p:val>
                                            <p:strVal val="#ppt_x"/>
                                          </p:val>
                                        </p:tav>
                                      </p:tavLst>
                                    </p:anim>
                                    <p:anim calcmode="lin" valueType="num">
                                      <p:cBhvr additive="base">
                                        <p:cTn id="15" dur="500" fill="hold"/>
                                        <p:tgtEl>
                                          <p:spTgt spid="44"/>
                                        </p:tgtEl>
                                        <p:attrNameLst>
                                          <p:attrName>ppt_y</p:attrName>
                                        </p:attrNameLst>
                                      </p:cBhvr>
                                      <p:tavLst>
                                        <p:tav tm="0">
                                          <p:val>
                                            <p:strVal val="1+#ppt_h/2"/>
                                          </p:val>
                                        </p:tav>
                                        <p:tav tm="100000">
                                          <p:val>
                                            <p:strVal val="#ppt_y"/>
                                          </p:val>
                                        </p:tav>
                                      </p:tavLst>
                                    </p:anim>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3" presetClass="entr" presetSubtype="1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44" grpId="0" bldLvl="0" animBg="1"/>
      <p:bldP spid="1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矩形 4"/>
          <p:cNvSpPr/>
          <p:nvPr/>
        </p:nvSpPr>
        <p:spPr>
          <a:xfrm>
            <a:off x="463426" y="1330533"/>
            <a:ext cx="6096000" cy="683895"/>
          </a:xfrm>
          <a:prstGeom prst="rect">
            <a:avLst/>
          </a:prstGeom>
        </p:spPr>
        <p:txBody>
          <a:bodyPr>
            <a:spAutoFit/>
          </a:bodyPr>
          <a:lstStyle/>
          <a:p>
            <a:pPr algn="just">
              <a:lnSpc>
                <a:spcPts val="2000"/>
              </a:lnSpc>
              <a:spcBef>
                <a:spcPts val="1900"/>
              </a:spcBef>
              <a:spcAft>
                <a:spcPts val="700"/>
              </a:spcAft>
            </a:pPr>
            <a:r>
              <a:rPr lang="x-none" altLang="zh-CN" b="1" kern="100" dirty="0">
                <a:latin typeface="微软雅黑" panose="020B0503020204020204" pitchFamily="34" charset="-122"/>
                <a:cs typeface="微软雅黑" panose="020B0503020204020204" pitchFamily="34" charset="-122"/>
              </a:rPr>
              <a:t>	</a:t>
            </a:r>
            <a:r>
              <a:rPr lang="en-US" altLang="zh-CN" b="1" kern="100" dirty="0">
                <a:latin typeface="微软雅黑" panose="020B0503020204020204" pitchFamily="34" charset="-122"/>
                <a:cs typeface="微软雅黑" panose="020B0503020204020204" pitchFamily="34" charset="-122"/>
              </a:rPr>
              <a:t>    </a:t>
            </a:r>
            <a:endParaRPr lang="zh-CN" altLang="zh-CN" sz="1050" kern="100" dirty="0">
              <a:latin typeface="Times New Roman" panose="02020603050405020304" pitchFamily="18" charset="0"/>
            </a:endParaRPr>
          </a:p>
          <a:p>
            <a:r>
              <a:rPr lang="en-US" altLang="zh-CN" sz="1600" b="1" kern="100" dirty="0">
                <a:latin typeface="宋体" panose="02010600030101010101" pitchFamily="2" charset="-122"/>
                <a:ea typeface="宋体" panose="02010600030101010101" pitchFamily="2" charset="-122"/>
                <a:cs typeface="仿宋" panose="02010609060101010101" pitchFamily="49" charset="-122"/>
              </a:rPr>
              <a:t>    luby</a:t>
            </a:r>
            <a:r>
              <a:rPr lang="zh-CN" altLang="en-US" sz="1600" b="1" kern="100" dirty="0">
                <a:latin typeface="宋体" panose="02010600030101010101" pitchFamily="2" charset="-122"/>
                <a:ea typeface="宋体" panose="02010600030101010101" pitchFamily="2" charset="-122"/>
                <a:cs typeface="仿宋" panose="02010609060101010101" pitchFamily="49" charset="-122"/>
              </a:rPr>
              <a:t>控制器</a:t>
            </a:r>
            <a:r>
              <a:rPr lang="en-US" altLang="zh-CN" sz="1600" b="1" kern="100" dirty="0">
                <a:latin typeface="宋体" panose="02010600030101010101" pitchFamily="2" charset="-122"/>
                <a:ea typeface="宋体" panose="02010600030101010101" pitchFamily="2" charset="-122"/>
                <a:cs typeface="仿宋" panose="02010609060101010101" pitchFamily="49" charset="-122"/>
              </a:rPr>
              <a:t>    </a:t>
            </a:r>
            <a:r>
              <a:rPr lang="zh-CN" altLang="en-US" sz="1600" b="1" kern="100" dirty="0">
                <a:latin typeface="宋体" panose="02010600030101010101" pitchFamily="2" charset="-122"/>
                <a:ea typeface="宋体" panose="02010600030101010101" pitchFamily="2" charset="-122"/>
                <a:cs typeface="仿宋" panose="02010609060101010101" pitchFamily="49" charset="-122"/>
              </a:rPr>
              <a:t>人工智能控制器</a:t>
            </a:r>
            <a:endParaRPr lang="zh-CN" altLang="en-US" sz="1600" b="1" kern="100" dirty="0">
              <a:latin typeface="宋体" panose="02010600030101010101" pitchFamily="2" charset="-122"/>
              <a:ea typeface="宋体" panose="02010600030101010101" pitchFamily="2" charset="-122"/>
              <a:cs typeface="仿宋" panose="02010609060101010101" pitchFamily="49" charset="-122"/>
            </a:endParaRPr>
          </a:p>
        </p:txBody>
      </p:sp>
      <p:pic>
        <p:nvPicPr>
          <p:cNvPr id="7" name="图片 6"/>
          <p:cNvPicPr>
            <a:picLocks noChangeAspect="1"/>
          </p:cNvPicPr>
          <p:nvPr/>
        </p:nvPicPr>
        <p:blipFill>
          <a:blip r:embed="rId1"/>
          <a:stretch>
            <a:fillRect/>
          </a:stretch>
        </p:blipFill>
        <p:spPr>
          <a:xfrm>
            <a:off x="779230" y="2175110"/>
            <a:ext cx="1407123" cy="1199878"/>
          </a:xfrm>
          <a:prstGeom prst="rect">
            <a:avLst/>
          </a:prstGeom>
        </p:spPr>
      </p:pic>
      <p:sp>
        <p:nvSpPr>
          <p:cNvPr id="8" name="矩形 7"/>
          <p:cNvSpPr/>
          <p:nvPr/>
        </p:nvSpPr>
        <p:spPr>
          <a:xfrm>
            <a:off x="1142347" y="3818764"/>
            <a:ext cx="1741182" cy="338554"/>
          </a:xfrm>
          <a:prstGeom prst="rect">
            <a:avLst/>
          </a:prstGeom>
        </p:spPr>
        <p:txBody>
          <a:bodyPr wrap="none">
            <a:spAutoFit/>
          </a:bodyPr>
          <a:lstStyle/>
          <a:p>
            <a:r>
              <a:rPr lang="en-US" altLang="zh-CN" sz="1600" b="1" kern="100" dirty="0">
                <a:latin typeface="宋体" panose="02010600030101010101" pitchFamily="2" charset="-122"/>
                <a:ea typeface="宋体" panose="02010600030101010101" pitchFamily="2" charset="-122"/>
              </a:rPr>
              <a:t>CDS5516</a:t>
            </a:r>
            <a:r>
              <a:rPr lang="zh-CN" altLang="zh-CN" sz="1600" b="1" kern="100" dirty="0">
                <a:latin typeface="宋体" panose="02010600030101010101" pitchFamily="2" charset="-122"/>
                <a:ea typeface="宋体" panose="02010600030101010101" pitchFamily="2" charset="-122"/>
              </a:rPr>
              <a:t>数字舵机</a:t>
            </a:r>
            <a:endParaRPr lang="zh-CN" altLang="zh-CN" sz="1600" b="1" kern="100" dirty="0">
              <a:latin typeface="宋体" panose="02010600030101010101" pitchFamily="2" charset="-122"/>
              <a:ea typeface="宋体" panose="02010600030101010101" pitchFamily="2" charset="-122"/>
            </a:endParaRPr>
          </a:p>
        </p:txBody>
      </p:sp>
      <p:sp>
        <p:nvSpPr>
          <p:cNvPr id="9" name="矩形 8"/>
          <p:cNvSpPr/>
          <p:nvPr/>
        </p:nvSpPr>
        <p:spPr>
          <a:xfrm>
            <a:off x="7271427" y="1361783"/>
            <a:ext cx="805029" cy="338554"/>
          </a:xfrm>
          <a:prstGeom prst="rect">
            <a:avLst/>
          </a:prstGeom>
        </p:spPr>
        <p:txBody>
          <a:bodyPr wrap="none">
            <a:spAutoFit/>
          </a:bodyPr>
          <a:lstStyle/>
          <a:p>
            <a:r>
              <a:rPr lang="x-none" altLang="zh-CN" sz="1600" b="1" kern="100" dirty="0">
                <a:latin typeface="宋体" panose="02010600030101010101" pitchFamily="2" charset="-122"/>
                <a:ea typeface="宋体" panose="02010600030101010101" pitchFamily="2" charset="-122"/>
              </a:rPr>
              <a:t>传感器</a:t>
            </a:r>
            <a:endParaRPr lang="zh-CN" altLang="en-US" sz="1600" b="1" kern="100" dirty="0">
              <a:latin typeface="宋体" panose="02010600030101010101" pitchFamily="2" charset="-122"/>
              <a:ea typeface="宋体" panose="02010600030101010101" pitchFamily="2" charset="-122"/>
            </a:endParaRPr>
          </a:p>
        </p:txBody>
      </p:sp>
      <p:pic>
        <p:nvPicPr>
          <p:cNvPr id="1026"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50" y="4600937"/>
            <a:ext cx="21875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359" y="2200293"/>
            <a:ext cx="5741987"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7340270" y="3203023"/>
            <a:ext cx="805029" cy="338554"/>
          </a:xfrm>
          <a:prstGeom prst="rect">
            <a:avLst/>
          </a:prstGeom>
        </p:spPr>
        <p:txBody>
          <a:bodyPr wrap="none">
            <a:spAutoFit/>
          </a:bodyPr>
          <a:lstStyle/>
          <a:p>
            <a:pPr algn="ctr"/>
            <a:r>
              <a:rPr lang="x-none" altLang="zh-CN" sz="1600" b="1" kern="100" dirty="0">
                <a:latin typeface="宋体" panose="02010600030101010101" pitchFamily="2" charset="-122"/>
                <a:ea typeface="宋体" panose="02010600030101010101" pitchFamily="2" charset="-122"/>
              </a:rPr>
              <a:t>结构件</a:t>
            </a:r>
            <a:endParaRPr lang="zh-CN" altLang="en-US" sz="1600" b="1" kern="100" dirty="0">
              <a:latin typeface="宋体" panose="02010600030101010101" pitchFamily="2" charset="-122"/>
              <a:ea typeface="宋体" panose="02010600030101010101" pitchFamily="2" charset="-122"/>
            </a:endParaRPr>
          </a:p>
        </p:txBody>
      </p:sp>
      <p:pic>
        <p:nvPicPr>
          <p:cNvPr id="1028"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818" y="3734562"/>
            <a:ext cx="6993276" cy="1792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教学平台概述</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主要部件</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2" name="图片 11"/>
          <p:cNvPicPr>
            <a:picLocks noChangeAspect="1"/>
          </p:cNvPicPr>
          <p:nvPr/>
        </p:nvPicPr>
        <p:blipFill>
          <a:blip r:embed="rId5" cstate="print"/>
          <a:stretch>
            <a:fillRect/>
          </a:stretch>
        </p:blipFill>
        <p:spPr>
          <a:xfrm>
            <a:off x="220030" y="448720"/>
            <a:ext cx="408433" cy="420625"/>
          </a:xfrm>
          <a:prstGeom prst="rect">
            <a:avLst/>
          </a:prstGeom>
        </p:spPr>
      </p:pic>
      <p:sp>
        <p:nvSpPr>
          <p:cNvPr id="18" name="Title 1"/>
          <p:cNvSpPr txBox="1"/>
          <p:nvPr/>
        </p:nvSpPr>
        <p:spPr>
          <a:xfrm>
            <a:off x="610235" y="780415"/>
            <a:ext cx="1744980" cy="638175"/>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主要部件</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19" name="组合 18"/>
          <p:cNvGrpSpPr/>
          <p:nvPr/>
        </p:nvGrpSpPr>
        <p:grpSpPr>
          <a:xfrm>
            <a:off x="337426" y="1088349"/>
            <a:ext cx="252000" cy="252000"/>
            <a:chOff x="282790" y="1400877"/>
            <a:chExt cx="252000" cy="252000"/>
          </a:xfrm>
        </p:grpSpPr>
        <p:sp>
          <p:nvSpPr>
            <p:cNvPr id="20" name="椭圆 19"/>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加号 20"/>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1641521897552"/>
          <p:cNvPicPr>
            <a:picLocks noChangeAspect="1"/>
          </p:cNvPicPr>
          <p:nvPr/>
        </p:nvPicPr>
        <p:blipFill>
          <a:blip r:embed="rId6"/>
          <a:stretch>
            <a:fillRect/>
          </a:stretch>
        </p:blipFill>
        <p:spPr>
          <a:xfrm>
            <a:off x="2186305" y="2025015"/>
            <a:ext cx="2030095" cy="1522730"/>
          </a:xfrm>
          <a:prstGeom prst="rect">
            <a:avLst/>
          </a:prstGeom>
        </p:spPr>
      </p:pic>
    </p:spTree>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11"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代码解读</a:t>
            </a:r>
            <a:endParaRPr lang="zh-CN" sz="3200" b="1" dirty="0">
              <a:solidFill>
                <a:srgbClr val="364555"/>
              </a:solidFill>
              <a:latin typeface="微软雅黑" panose="020B0503020204020204" pitchFamily="34" charset="-122"/>
              <a:ea typeface="微软雅黑" panose="020B0503020204020204" pitchFamily="34" charset="-122"/>
            </a:endParaRPr>
          </a:p>
        </p:txBody>
      </p:sp>
      <p:cxnSp>
        <p:nvCxnSpPr>
          <p:cNvPr id="12"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3" name="FLYING IMPRESSION FID FEIZHAO    qq:1964271550"/>
          <p:cNvSpPr txBox="1"/>
          <p:nvPr/>
        </p:nvSpPr>
        <p:spPr>
          <a:xfrm>
            <a:off x="5226050" y="776605"/>
            <a:ext cx="1739265" cy="370840"/>
          </a:xfrm>
          <a:prstGeom prst="rect">
            <a:avLst/>
          </a:prstGeom>
          <a:noFill/>
        </p:spPr>
        <p:txBody>
          <a:bodyPr wrap="square" rtlCol="0">
            <a:spAutoFit/>
          </a:bodyPr>
          <a:p>
            <a:pPr algn="ctr">
              <a:lnSpc>
                <a:spcPct val="130000"/>
              </a:lnSpc>
            </a:pPr>
            <a:r>
              <a:rPr lang="zh-CN" altLang="en-US" sz="1400" dirty="0">
                <a:solidFill>
                  <a:srgbClr val="EB5F56"/>
                </a:solidFill>
                <a:latin typeface="微软雅黑" panose="020B0503020204020204" pitchFamily="34" charset="-122"/>
                <a:ea typeface="微软雅黑" panose="020B0503020204020204" pitchFamily="34" charset="-122"/>
                <a:sym typeface="+mn-ea"/>
              </a:rPr>
              <a:t>code analysis</a:t>
            </a:r>
            <a:endParaRPr lang="zh-CN" altLang="en-US" sz="1400" dirty="0">
              <a:solidFill>
                <a:srgbClr val="EB5F56"/>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1217930" y="1743710"/>
            <a:ext cx="4770120" cy="5021580"/>
          </a:xfrm>
          <a:prstGeom prst="rect">
            <a:avLst/>
          </a:prstGeom>
        </p:spPr>
      </p:pic>
      <p:sp>
        <p:nvSpPr>
          <p:cNvPr id="5" name="FLYING IMPRESSION FID FEIZHAO    qq:1964271550"/>
          <p:cNvSpPr txBox="1"/>
          <p:nvPr/>
        </p:nvSpPr>
        <p:spPr>
          <a:xfrm>
            <a:off x="2527916" y="1147269"/>
            <a:ext cx="1389692" cy="398780"/>
          </a:xfrm>
          <a:prstGeom prst="rect">
            <a:avLst/>
          </a:prstGeom>
          <a:solidFill>
            <a:srgbClr val="33C3AB"/>
          </a:solidFill>
          <a:effectLst/>
        </p:spPr>
        <p:txBody>
          <a:bodyPr wrap="square" rtlCol="0">
            <a:spAutoFit/>
          </a:bodyPr>
          <a:p>
            <a:pPr algn="ctr"/>
            <a:r>
              <a:rPr lang="zh-CN" altLang="en-US" sz="2000" dirty="0">
                <a:solidFill>
                  <a:schemeClr val="bg1"/>
                </a:solidFill>
                <a:latin typeface="微软雅黑" panose="020B0503020204020204" pitchFamily="34" charset="-122"/>
                <a:ea typeface="微软雅黑" panose="020B0503020204020204" pitchFamily="34" charset="-122"/>
              </a:rPr>
              <a:t>前上台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 name="FLYING IMPRESSION FID FEIZHAO    qq:1964271550"/>
          <p:cNvSpPr txBox="1"/>
          <p:nvPr/>
        </p:nvSpPr>
        <p:spPr>
          <a:xfrm>
            <a:off x="8059420" y="1147445"/>
            <a:ext cx="1769745" cy="398780"/>
          </a:xfrm>
          <a:prstGeom prst="rect">
            <a:avLst/>
          </a:prstGeom>
          <a:solidFill>
            <a:srgbClr val="EB5F56"/>
          </a:solidFill>
          <a:effectLst/>
        </p:spPr>
        <p:txBody>
          <a:bodyPr wrap="square" rtlCol="0">
            <a:spAutoFit/>
          </a:bodyPr>
          <a:p>
            <a:pPr algn="ctr"/>
            <a:r>
              <a:rPr lang="zh-CN" altLang="en-US" sz="2000" dirty="0">
                <a:solidFill>
                  <a:schemeClr val="bg1"/>
                </a:solidFill>
                <a:latin typeface="微软雅黑" panose="020B0503020204020204" pitchFamily="34" charset="-122"/>
                <a:ea typeface="微软雅黑" panose="020B0503020204020204" pitchFamily="34" charset="-122"/>
              </a:rPr>
              <a:t>后上台</a:t>
            </a:r>
            <a:endParaRPr lang="zh-CN" altLang="en-US" sz="2000" u="sng"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6249670" y="1743075"/>
            <a:ext cx="5198745" cy="502221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3" presetClass="entr" presetSubtype="1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轮式格斗</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sp>
        <p:nvSpPr>
          <p:cNvPr id="11" name="FLYING IMPRESSION FID FEIZHAO    qq:1964271550"/>
          <p:cNvSpPr txBox="1"/>
          <p:nvPr/>
        </p:nvSpPr>
        <p:spPr>
          <a:xfrm>
            <a:off x="5201206" y="192896"/>
            <a:ext cx="1808480" cy="583565"/>
          </a:xfrm>
          <a:prstGeom prst="rect">
            <a:avLst/>
          </a:prstGeom>
          <a:noFill/>
        </p:spPr>
        <p:txBody>
          <a:bodyPr wrap="none" rtlCol="0">
            <a:spAutoFit/>
          </a:bodyPr>
          <a:p>
            <a:pPr algn="ctr"/>
            <a:r>
              <a:rPr lang="zh-CN" sz="3200" b="1" dirty="0">
                <a:solidFill>
                  <a:srgbClr val="364555"/>
                </a:solidFill>
                <a:latin typeface="微软雅黑" panose="020B0503020204020204" pitchFamily="34" charset="-122"/>
                <a:ea typeface="微软雅黑" panose="020B0503020204020204" pitchFamily="34" charset="-122"/>
              </a:rPr>
              <a:t>效果演示</a:t>
            </a:r>
            <a:endParaRPr lang="zh-CN" sz="3200" b="1" dirty="0">
              <a:solidFill>
                <a:srgbClr val="364555"/>
              </a:solidFill>
              <a:latin typeface="微软雅黑" panose="020B0503020204020204" pitchFamily="34" charset="-122"/>
              <a:ea typeface="微软雅黑" panose="020B0503020204020204" pitchFamily="34" charset="-122"/>
            </a:endParaRPr>
          </a:p>
        </p:txBody>
      </p:sp>
      <p:pic>
        <p:nvPicPr>
          <p:cNvPr id="2" name="图片 1" descr="老师工资-01"/>
          <p:cNvPicPr>
            <a:picLocks noChangeAspect="1"/>
          </p:cNvPicPr>
          <p:nvPr/>
        </p:nvPicPr>
        <p:blipFill>
          <a:blip r:embed="rId2"/>
          <a:stretch>
            <a:fillRect/>
          </a:stretch>
        </p:blipFill>
        <p:spPr>
          <a:xfrm>
            <a:off x="2644775" y="2786380"/>
            <a:ext cx="590550" cy="590550"/>
          </a:xfrm>
          <a:prstGeom prst="rect">
            <a:avLst/>
          </a:prstGeom>
        </p:spPr>
      </p:pic>
      <p:sp>
        <p:nvSpPr>
          <p:cNvPr id="5" name="文本框 4">
            <a:hlinkClick r:id="rId3" action="ppaction://hlinkfile"/>
          </p:cNvPr>
          <p:cNvSpPr txBox="1"/>
          <p:nvPr/>
        </p:nvSpPr>
        <p:spPr>
          <a:xfrm>
            <a:off x="3235325" y="2913380"/>
            <a:ext cx="1384300" cy="368300"/>
          </a:xfrm>
          <a:prstGeom prst="rect">
            <a:avLst/>
          </a:prstGeom>
          <a:noFill/>
        </p:spPr>
        <p:txBody>
          <a:bodyPr wrap="square" rtlCol="0">
            <a:spAutoFit/>
          </a:bodyPr>
          <a:p>
            <a:r>
              <a:rPr lang="zh-CN" altLang="en-US">
                <a:solidFill>
                  <a:srgbClr val="52C2DC"/>
                </a:solidFill>
                <a:latin typeface="微软雅黑" panose="020B0503020204020204" pitchFamily="34" charset="-122"/>
                <a:ea typeface="微软雅黑" panose="020B0503020204020204" pitchFamily="34" charset="-122"/>
              </a:rPr>
              <a:t>视频演示</a:t>
            </a:r>
            <a:endParaRPr lang="zh-CN" altLang="en-US">
              <a:solidFill>
                <a:srgbClr val="52C2DC"/>
              </a:solidFill>
              <a:latin typeface="微软雅黑" panose="020B0503020204020204" pitchFamily="34" charset="-122"/>
              <a:ea typeface="微软雅黑" panose="020B0503020204020204" pitchFamily="34" charset="-122"/>
            </a:endParaRPr>
          </a:p>
        </p:txBody>
      </p:sp>
      <p:cxnSp>
        <p:nvCxnSpPr>
          <p:cNvPr id="6" name="FLYING IMPRESSION FID FEIZHAO    qq:1964271550"/>
          <p:cNvCxnSpPr/>
          <p:nvPr/>
        </p:nvCxnSpPr>
        <p:spPr>
          <a:xfrm>
            <a:off x="5988236" y="11474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7" name="FLYING IMPRESSION FID FEIZHAO    qq:1964271550"/>
          <p:cNvSpPr txBox="1"/>
          <p:nvPr/>
        </p:nvSpPr>
        <p:spPr>
          <a:xfrm>
            <a:off x="5226050" y="776605"/>
            <a:ext cx="1739265" cy="370840"/>
          </a:xfrm>
          <a:prstGeom prst="rect">
            <a:avLst/>
          </a:prstGeom>
          <a:noFill/>
        </p:spPr>
        <p:txBody>
          <a:bodyPr wrap="square" rtlCol="0">
            <a:spAutoFit/>
          </a:bodyPr>
          <a:p>
            <a:pPr algn="ctr">
              <a:lnSpc>
                <a:spcPct val="130000"/>
              </a:lnSpc>
            </a:pPr>
            <a:r>
              <a:rPr lang="en-US" altLang="zh-CN" sz="1400" dirty="0">
                <a:solidFill>
                  <a:srgbClr val="EB5F56"/>
                </a:solidFill>
                <a:latin typeface="微软雅黑" panose="020B0503020204020204" pitchFamily="34" charset="-122"/>
                <a:ea typeface="微软雅黑" panose="020B0503020204020204" pitchFamily="34" charset="-122"/>
                <a:sym typeface="+mn-ea"/>
              </a:rPr>
              <a:t>D</a:t>
            </a:r>
            <a:r>
              <a:rPr lang="zh-CN" altLang="en-US" sz="1400" dirty="0">
                <a:solidFill>
                  <a:srgbClr val="EB5F56"/>
                </a:solidFill>
                <a:latin typeface="微软雅黑" panose="020B0503020204020204" pitchFamily="34" charset="-122"/>
                <a:ea typeface="微软雅黑" panose="020B0503020204020204" pitchFamily="34" charset="-122"/>
                <a:sym typeface="+mn-ea"/>
              </a:rPr>
              <a:t>emonstration</a:t>
            </a:r>
            <a:endParaRPr lang="zh-CN" altLang="en-US" sz="1400" dirty="0">
              <a:solidFill>
                <a:srgbClr val="EB5F56"/>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cstate="print"/>
          <a:stretch>
            <a:fillRect/>
          </a:stretch>
        </p:blipFill>
        <p:spPr>
          <a:xfrm>
            <a:off x="6237" y="-31531"/>
            <a:ext cx="12179525" cy="6858000"/>
          </a:xfrm>
          <a:prstGeom prst="rect">
            <a:avLst/>
          </a:prstGeom>
        </p:spPr>
      </p:pic>
      <p:sp>
        <p:nvSpPr>
          <p:cNvPr id="7" name="Title 2"/>
          <p:cNvSpPr txBox="1"/>
          <p:nvPr/>
        </p:nvSpPr>
        <p:spPr>
          <a:xfrm>
            <a:off x="295113" y="2811836"/>
            <a:ext cx="11504346" cy="859640"/>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4400" dirty="0">
                <a:solidFill>
                  <a:schemeClr val="bg1"/>
                </a:solidFill>
                <a:latin typeface="华文细黑" panose="02010600040101010101" pitchFamily="2" charset="-122"/>
                <a:ea typeface="华文细黑" panose="02010600040101010101" pitchFamily="2" charset="-122"/>
              </a:rPr>
              <a:t>THANKS</a:t>
            </a:r>
            <a:endParaRPr lang="en-US" sz="4400" dirty="0">
              <a:solidFill>
                <a:schemeClr val="bg1"/>
              </a:solidFill>
              <a:latin typeface="华文细黑" panose="02010600040101010101" pitchFamily="2" charset="-122"/>
              <a:ea typeface="华文细黑" panose="02010600040101010101" pitchFamily="2" charset="-122"/>
            </a:endParaRPr>
          </a:p>
        </p:txBody>
      </p:sp>
      <p:sp>
        <p:nvSpPr>
          <p:cNvPr id="10" name="Text Placeholder 5"/>
          <p:cNvSpPr txBox="1"/>
          <p:nvPr/>
        </p:nvSpPr>
        <p:spPr>
          <a:xfrm>
            <a:off x="446919" y="3936431"/>
            <a:ext cx="11498296" cy="38417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华文细黑" panose="02010600040101010101" pitchFamily="2" charset="-122"/>
                <a:ea typeface="华文细黑" panose="02010600040101010101" pitchFamily="2" charset="-122"/>
                <a:cs typeface="Arial" panose="020B0604020202020204" pitchFamily="34" charset="0"/>
              </a:rPr>
              <a:t>WWW.UPTECH-ROBOT.COM</a:t>
            </a:r>
            <a:endParaRPr lang="en-US" sz="1600" dirty="0">
              <a:latin typeface="华文细黑" panose="02010600040101010101" pitchFamily="2" charset="-122"/>
              <a:ea typeface="华文细黑" panose="02010600040101010101" pitchFamily="2" charset="-122"/>
              <a:cs typeface="Arial" panose="020B0604020202020204" pitchFamily="34" charset="0"/>
            </a:endParaRPr>
          </a:p>
        </p:txBody>
      </p:sp>
      <p:pic>
        <p:nvPicPr>
          <p:cNvPr id="4" name="图片 3"/>
          <p:cNvPicPr>
            <a:picLocks noChangeAspect="1"/>
          </p:cNvPicPr>
          <p:nvPr/>
        </p:nvPicPr>
        <p:blipFill>
          <a:blip r:embed="rId2" cstate="print"/>
          <a:stretch>
            <a:fillRect/>
          </a:stretch>
        </p:blipFill>
        <p:spPr>
          <a:xfrm>
            <a:off x="5533366" y="1839141"/>
            <a:ext cx="1027839" cy="1027839"/>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5" name="Title 1"/>
          <p:cNvSpPr txBox="1"/>
          <p:nvPr/>
        </p:nvSpPr>
        <p:spPr>
          <a:xfrm>
            <a:off x="725658" y="694563"/>
            <a:ext cx="7170935" cy="638087"/>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200" b="1" dirty="0">
                <a:solidFill>
                  <a:srgbClr val="0070C0"/>
                </a:solidFill>
                <a:latin typeface="华文细黑" panose="02010600040101010101" pitchFamily="2" charset="-122"/>
                <a:ea typeface="华文细黑" panose="02010600040101010101" pitchFamily="2" charset="-122"/>
              </a:rPr>
              <a:t>课程设置示例</a:t>
            </a:r>
            <a:endParaRPr lang="en-US" sz="2200" b="1" dirty="0">
              <a:solidFill>
                <a:srgbClr val="0070C0"/>
              </a:solidFill>
              <a:latin typeface="华文细黑" panose="02010600040101010101" pitchFamily="2" charset="-122"/>
              <a:ea typeface="华文细黑" panose="02010600040101010101" pitchFamily="2" charset="-122"/>
            </a:endParaRPr>
          </a:p>
        </p:txBody>
      </p:sp>
      <p:grpSp>
        <p:nvGrpSpPr>
          <p:cNvPr id="6" name="组合 5"/>
          <p:cNvGrpSpPr/>
          <p:nvPr/>
        </p:nvGrpSpPr>
        <p:grpSpPr>
          <a:xfrm>
            <a:off x="452762" y="1002807"/>
            <a:ext cx="252000" cy="252000"/>
            <a:chOff x="282790" y="1400877"/>
            <a:chExt cx="252000" cy="252000"/>
          </a:xfrm>
        </p:grpSpPr>
        <p:sp>
          <p:nvSpPr>
            <p:cNvPr id="7" name="椭圆 6"/>
            <p:cNvSpPr/>
            <p:nvPr/>
          </p:nvSpPr>
          <p:spPr>
            <a:xfrm>
              <a:off x="282790" y="1400877"/>
              <a:ext cx="252000" cy="252000"/>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加号 7"/>
            <p:cNvSpPr/>
            <p:nvPr/>
          </p:nvSpPr>
          <p:spPr>
            <a:xfrm>
              <a:off x="303686" y="1421773"/>
              <a:ext cx="210208" cy="210208"/>
            </a:xfrm>
            <a:prstGeom prst="mathPlus">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教学平台概述</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课程设置示例</a:t>
            </a:r>
            <a:endPar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2" name="图片 11"/>
          <p:cNvPicPr>
            <a:picLocks noChangeAspect="1"/>
          </p:cNvPicPr>
          <p:nvPr/>
        </p:nvPicPr>
        <p:blipFill>
          <a:blip r:embed="rId1" cstate="print"/>
          <a:stretch>
            <a:fillRect/>
          </a:stretch>
        </p:blipFill>
        <p:spPr>
          <a:xfrm>
            <a:off x="220030" y="448720"/>
            <a:ext cx="408433" cy="420625"/>
          </a:xfrm>
          <a:prstGeom prst="rect">
            <a:avLst/>
          </a:prstGeom>
        </p:spPr>
      </p:pic>
      <p:sp>
        <p:nvSpPr>
          <p:cNvPr id="13" name="矩形 12"/>
          <p:cNvSpPr/>
          <p:nvPr/>
        </p:nvSpPr>
        <p:spPr>
          <a:xfrm>
            <a:off x="534670" y="2072640"/>
            <a:ext cx="11102340" cy="1781175"/>
          </a:xfrm>
          <a:prstGeom prst="rect">
            <a:avLst/>
          </a:prstGeom>
        </p:spPr>
        <p:txBody>
          <a:bodyPr wrap="square">
            <a:spAutoFit/>
          </a:bodyPr>
          <a:lstStyle/>
          <a:p>
            <a:pPr algn="just">
              <a:lnSpc>
                <a:spcPct val="173000"/>
              </a:lnSpc>
              <a:spcBef>
                <a:spcPts val="1300"/>
              </a:spcBef>
              <a:spcAft>
                <a:spcPts val="1300"/>
              </a:spcAft>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rPr>
              <a:t>语言学习的基础上，通过图形化的</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rPr>
              <a:t>语言编程环境对传感器，执行器进行编程，初步掌握数字量</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rPr>
              <a:t>模拟量传感器的使用方法和特点，从而为微机原理、计算机接口等课程的理论学习打下基础。初步让学生接触项目式学习方法，先进行理论学习掌握模块化机器人套件的使用基础，在按照给定题目及创新题目进行创意设计搭建出机器人作品，进行竞赛评比。</a:t>
            </a:r>
            <a:endParaRPr lang="zh-CN"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gn="just">
              <a:spcAft>
                <a:spcPts val="0"/>
              </a:spcAft>
            </a:pP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rPr>
              <a:t>预期成果：完成多种创意机器人作品。本课程可安排</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20-32</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rPr>
              <a:t>课时，内容如下所示：</a:t>
            </a:r>
            <a:endParaRPr lang="zh-CN"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953008" y="1502109"/>
            <a:ext cx="2481580" cy="570230"/>
          </a:xfrm>
          <a:prstGeom prst="rect">
            <a:avLst/>
          </a:prstGeom>
        </p:spPr>
        <p:txBody>
          <a:bodyPr wrap="none">
            <a:spAutoFit/>
          </a:bodyPr>
          <a:lstStyle/>
          <a:p>
            <a:pPr algn="just">
              <a:lnSpc>
                <a:spcPct val="173000"/>
              </a:lnSpc>
              <a:spcBef>
                <a:spcPts val="1300"/>
              </a:spcBef>
              <a:spcAft>
                <a:spcPts val="1300"/>
              </a:spcAft>
            </a:pPr>
            <a:r>
              <a:rPr lang="zh-CN" altLang="zh-CN" b="1" kern="100" dirty="0">
                <a:solidFill>
                  <a:srgbClr val="000000"/>
                </a:solidFill>
                <a:latin typeface="宋体" panose="02010600030101010101" pitchFamily="2" charset="-122"/>
                <a:ea typeface="宋体" panose="02010600030101010101" pitchFamily="2" charset="-122"/>
              </a:rPr>
              <a:t>机器人创意设计和竞赛</a:t>
            </a:r>
            <a:endParaRPr lang="zh-CN" altLang="zh-CN" sz="2000" b="1" kern="100" dirty="0">
              <a:effectLst/>
              <a:latin typeface="宋体" panose="02010600030101010101" pitchFamily="2" charset="-122"/>
              <a:ea typeface="宋体" panose="02010600030101010101" pitchFamily="2" charset="-122"/>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Uptech Harmony Sharing</a:t>
            </a:r>
            <a:endParaRPr lang="zh-CN" altLang="en-US"/>
          </a:p>
        </p:txBody>
      </p:sp>
      <p:sp>
        <p:nvSpPr>
          <p:cNvPr id="4" name="灯片编号占位符 3"/>
          <p:cNvSpPr>
            <a:spLocks noGrp="1"/>
          </p:cNvSpPr>
          <p:nvPr>
            <p:ph type="sldNum" sz="quarter" idx="12"/>
          </p:nvPr>
        </p:nvSpPr>
        <p:spPr/>
        <p:txBody>
          <a:bodyPr/>
          <a:lstStyle/>
          <a:p>
            <a:fld id="{C2033DB1-F1ED-4168-9E81-75135C47516B}" type="slidenum">
              <a:rPr lang="zh-CN" altLang="en-US" smtClean="0"/>
            </a:fld>
            <a:endParaRPr lang="zh-CN" altLang="en-US"/>
          </a:p>
        </p:txBody>
      </p:sp>
      <p:sp>
        <p:nvSpPr>
          <p:cNvPr id="8" name="Title 1"/>
          <p:cNvSpPr txBox="1"/>
          <p:nvPr/>
        </p:nvSpPr>
        <p:spPr>
          <a:xfrm>
            <a:off x="534790" y="59632"/>
            <a:ext cx="10076060" cy="838200"/>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教学平台概述</a:t>
            </a:r>
            <a:r>
              <a:rPr lang="en-US" altLang="zh-CN"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a:t>
            </a:r>
            <a:r>
              <a:rPr lang="zh-CN" alt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rPr>
              <a:t>课程设置示例</a:t>
            </a:r>
            <a:endParaRPr lang="en-US" sz="3200" dirty="0">
              <a:gradFill flip="none" rotWithShape="1">
                <a:gsLst>
                  <a:gs pos="32000">
                    <a:srgbClr val="4687C7"/>
                  </a:gs>
                  <a:gs pos="0">
                    <a:srgbClr val="69A5E1"/>
                  </a:gs>
                  <a:gs pos="100000">
                    <a:srgbClr val="2368AD"/>
                  </a:gs>
                </a:gsLst>
                <a:lin ang="2700000" scaled="1"/>
                <a:tileRect/>
              </a:gradFill>
              <a:latin typeface="华文细黑" panose="02010600040101010101" pitchFamily="2" charset="-122"/>
              <a:ea typeface="华文细黑" panose="02010600040101010101" pitchFamily="2" charset="-122"/>
            </a:endParaRPr>
          </a:p>
        </p:txBody>
      </p:sp>
      <p:pic>
        <p:nvPicPr>
          <p:cNvPr id="10" name="图片 9"/>
          <p:cNvPicPr>
            <a:picLocks noChangeAspect="1"/>
          </p:cNvPicPr>
          <p:nvPr/>
        </p:nvPicPr>
        <p:blipFill>
          <a:blip r:embed="rId1" cstate="print"/>
          <a:stretch>
            <a:fillRect/>
          </a:stretch>
        </p:blipFill>
        <p:spPr>
          <a:xfrm>
            <a:off x="220030" y="448720"/>
            <a:ext cx="408433" cy="420625"/>
          </a:xfrm>
          <a:prstGeom prst="rect">
            <a:avLst/>
          </a:prstGeom>
        </p:spPr>
      </p:pic>
      <p:graphicFrame>
        <p:nvGraphicFramePr>
          <p:cNvPr id="2" name="表格 1"/>
          <p:cNvGraphicFramePr/>
          <p:nvPr>
            <p:custDataLst>
              <p:tags r:id="rId2"/>
            </p:custDataLst>
          </p:nvPr>
        </p:nvGraphicFramePr>
        <p:xfrm>
          <a:off x="2251075" y="1188720"/>
          <a:ext cx="7447280" cy="5063490"/>
        </p:xfrm>
        <a:graphic>
          <a:graphicData uri="http://schemas.openxmlformats.org/drawingml/2006/table">
            <a:tbl>
              <a:tblPr firstRow="1" bandRow="1">
                <a:tableStyleId>{5940675A-B579-460E-94D1-54222C63F5DA}</a:tableStyleId>
              </a:tblPr>
              <a:tblGrid>
                <a:gridCol w="1005840"/>
                <a:gridCol w="4592320"/>
                <a:gridCol w="1125855"/>
                <a:gridCol w="723265"/>
              </a:tblGrid>
              <a:tr h="281305">
                <a:tc gridSpan="4">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创意之星™模块化机器人创新设计与竞赛（32学时）</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课次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课程内容</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授课方式</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b"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学时</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第1次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绪论：机电创新设计与机器人比赛</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理论</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第2次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系统组成和驱动器模块</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理论</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第3次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检测与传感模块、控制模块、传动模块</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理论</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第4次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图形化编程环境</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理论</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第5次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项目示例</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理论</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第6次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机器人扎气球项目立项及项目报告</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理论</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第7次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结构设计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第8次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结构搭建 </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第9次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第10次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传感和控制系统安装测试</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第11次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第12次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程序调试</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第13次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第14次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2">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比赛</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第15次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实验</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1305">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第16次</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总结报告</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理论</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en-US" sz="16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ctr"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p:push dir="u"/>
  </p:transition>
</p:sld>
</file>

<file path=ppt/tags/tag1.xml><?xml version="1.0" encoding="utf-8"?>
<p:tagLst xmlns:p="http://schemas.openxmlformats.org/presentationml/2006/main">
  <p:tag name="KSO_WM_UNIT_TABLE_BEAUTIFY" val="smartTable{c77e7221-4411-4b8d-9576-719cf5857bd8}"/>
  <p:tag name="TABLE_ENDDRAG_ORIGIN_RECT" val="586*398"/>
  <p:tag name="TABLE_ENDDRAG_RECT" val="177*94*586*398"/>
</p:tagLst>
</file>

<file path=ppt/tags/tag2.xml><?xml version="1.0" encoding="utf-8"?>
<p:tagLst xmlns:p="http://schemas.openxmlformats.org/presentationml/2006/main">
  <p:tag name="KSO_WM_UNIT_TABLE_BEAUTIFY" val="smartTable{496e28e3-ba01-4dc7-9915-61be4758a4c7}"/>
  <p:tag name="TABLE_ENDDRAG_ORIGIN_RECT" val="693*433"/>
  <p:tag name="TABLE_ENDDRAG_RECT" val="212*68*693*433"/>
</p:tagLst>
</file>

<file path=ppt/tags/tag3.xml><?xml version="1.0" encoding="utf-8"?>
<p:tagLst xmlns:p="http://schemas.openxmlformats.org/presentationml/2006/main">
  <p:tag name="COMMONDATA" val="eyJoZGlkIjoiODg5NTkxNDFkMjM2ZjNjYTNkYTYyNjgzNDNhOWNlMzQifQ=="/>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11998</Words>
  <Application>WPS 演示</Application>
  <PresentationFormat>宽屏</PresentationFormat>
  <Paragraphs>1472</Paragraphs>
  <Slides>72</Slides>
  <Notes>3</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72</vt:i4>
      </vt:variant>
    </vt:vector>
  </HeadingPairs>
  <TitlesOfParts>
    <vt:vector size="96" baseType="lpstr">
      <vt:lpstr>Arial</vt:lpstr>
      <vt:lpstr>宋体</vt:lpstr>
      <vt:lpstr>Wingdings</vt:lpstr>
      <vt:lpstr>华文细黑</vt:lpstr>
      <vt:lpstr>黑体</vt:lpstr>
      <vt:lpstr>Impact</vt:lpstr>
      <vt:lpstr>微软雅黑</vt:lpstr>
      <vt:lpstr>Agency FB</vt:lpstr>
      <vt:lpstr>Calibri</vt:lpstr>
      <vt:lpstr>Times New Roman</vt:lpstr>
      <vt:lpstr>仿宋</vt:lpstr>
      <vt:lpstr>Arial Unicode MS</vt:lpstr>
      <vt:lpstr>Calibri Light</vt:lpstr>
      <vt:lpstr>PMingLiU</vt:lpstr>
      <vt:lpstr>张海山锐谐体2.0-授权联系：Samtype@QQ.com</vt:lpstr>
      <vt:lpstr>Wingdings</vt:lpstr>
      <vt:lpstr>华文琥珀</vt:lpstr>
      <vt:lpstr>Calibri</vt:lpstr>
      <vt:lpstr>Gill Sans</vt:lpstr>
      <vt:lpstr>等线</vt:lpstr>
      <vt:lpstr>PMingLiU-ExtB</vt:lpstr>
      <vt:lpstr>Segoe Print</vt:lpstr>
      <vt:lpstr>自定义设计方案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悠游自在</cp:lastModifiedBy>
  <cp:revision>217</cp:revision>
  <dcterms:created xsi:type="dcterms:W3CDTF">2018-04-23T05:52:00Z</dcterms:created>
  <dcterms:modified xsi:type="dcterms:W3CDTF">2022-05-09T08:26:22Z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C5322DD79B174570AF2EBFF19DCBEE79</vt:lpwstr>
  </property>
  <property fmtid="{D5CDD505-2E9C-101B-9397-08002B2CF9AE}" pid="3" name="KSOProductBuildVer">
    <vt:lpwstr>2052-11.1.0.11636</vt:lpwstr>
  </property>
</Properties>
</file>